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512"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9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Partner with Lumanexus to bring Polaris, our AI teaching co-pilot, to schools. It's a product schools keep, with recurring commission for you on every school you sign.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India has 14.7 lakh schools, 3.3 lakh of them private, serving 24.8 crore students. In Karnataka alone, about 8.4 lakh students sit the SSLC board every year. Schools are under pressure and most AI on offer is an untrusted chatbot. Polaris fills that gap.</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Polaris is an AI co-pilot for teachers and a tutor for students, grounded in the CBSE and Karnataka boards. Three pillars: the Teaching Kit builds a chapter's materials in minutes; Mission 625 drives measurable board-exam improvement; and Nova plus Aurora add a safe tutor and rich visual content.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Polaris solves a daily pain: overwhelmed teachers, board pressure, and disconnected tools. And it wins on trust, because it's grounded in official textbooks, accuracy-checked, board-aligned, multilingual, child-safe and private per school. That's why schools keep it, which means recurring revenue for you.</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earn 15% on the first-year licence, 10% on every renewal, and 5% on credit top-ups. That's 13,500 to 37,500 rupees per school in year one depending on tier, plus recurring renewal income. Sign ten Standard schools and that's 2.25 lakh up front, plus around 1.5 lakh a year recurring.</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models. Referral: you introduce the school, we invoice and support, you earn commission. Reseller: you invoice directly, bundle services, keep more margin. Either way, register a school and it's yours for 90 days, territory and targets are agreed up front, and we back you on L2 and L3 support and academic quality.</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get a full partner kit: a live demo tenant, training and certification, co-branded collateral with your logo, a pilot offer you can extend, our support on key demos, and clear, transparent pricing you can quote with confidence.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playbook is simple and pilot-first. Target private schools and groups. Show a real chapter built in minutes. Start a subsidised pilot with clear success gates. Then graduate it to a paid plan and expand grade by grade. The pilot is the close - once a school sees its own chapters built and checked, the decision makes itself.</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Ready to partner? Tell us your region and the schools you reach. We'll set up your demo tenant, certify your team, and hand you the kit, so you can start selling in weeks. Email hello@lumanexus.tech.</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mark.png"/>
          <p:cNvPicPr>
            <a:picLocks noChangeAspect="1"/>
          </p:cNvPicPr>
          <p:nvPr/>
        </p:nvPicPr>
        <p:blipFill>
          <a:blip r:embed="rId3"/>
          <a:stretch>
            <a:fillRect/>
          </a:stretch>
        </p:blipFill>
        <p:spPr>
          <a:xfrm>
            <a:off x="822960" y="731520"/>
            <a:ext cx="868680" cy="868680"/>
          </a:xfrm>
          <a:prstGeom prst="rect">
            <a:avLst/>
          </a:prstGeom>
        </p:spPr>
      </p:pic>
      <p:sp>
        <p:nvSpPr>
          <p:cNvPr id="4" name="TextBox 3"/>
          <p:cNvSpPr txBox="1"/>
          <p:nvPr/>
        </p:nvSpPr>
        <p:spPr>
          <a:xfrm>
            <a:off x="1828800" y="868680"/>
            <a:ext cx="8229600" cy="548640"/>
          </a:xfrm>
          <a:prstGeom prst="rect">
            <a:avLst/>
          </a:prstGeom>
          <a:noFill/>
        </p:spPr>
        <p:txBody>
          <a:bodyPr wrap="square" anchor="t">
            <a:spAutoFit/>
          </a:bodyPr>
          <a:lstStyle/>
          <a:p>
            <a:pPr algn="l">
              <a:lnSpc>
                <a:spcPct val="100000"/>
              </a:lnSpc>
              <a:spcBef>
                <a:spcPts val="0"/>
              </a:spcBef>
              <a:spcAft>
                <a:spcPts val="400"/>
              </a:spcAft>
            </a:pPr>
            <a:r>
              <a:rPr sz="2200" b="1">
                <a:solidFill>
                  <a:srgbClr val="FFFFFF"/>
                </a:solidFill>
                <a:latin typeface="Calibri"/>
              </a:rPr>
              <a:t>Luma</a:t>
            </a:r>
            <a:r>
              <a:rPr sz="2200" b="1">
                <a:solidFill>
                  <a:srgbClr val="818CF8"/>
                </a:solidFill>
                <a:latin typeface="Calibri"/>
              </a:rPr>
              <a:t>Nexus</a:t>
            </a:r>
          </a:p>
        </p:txBody>
      </p:sp>
      <p:sp>
        <p:nvSpPr>
          <p:cNvPr id="5" name="TextBox 4"/>
          <p:cNvSpPr txBox="1"/>
          <p:nvPr/>
        </p:nvSpPr>
        <p:spPr>
          <a:xfrm>
            <a:off x="822960" y="2468880"/>
            <a:ext cx="10607040" cy="1554480"/>
          </a:xfrm>
          <a:prstGeom prst="rect">
            <a:avLst/>
          </a:prstGeom>
          <a:noFill/>
        </p:spPr>
        <p:txBody>
          <a:bodyPr wrap="square" anchor="t">
            <a:spAutoFit/>
          </a:bodyPr>
          <a:lstStyle/>
          <a:p>
            <a:pPr algn="l">
              <a:lnSpc>
                <a:spcPct val="102000"/>
              </a:lnSpc>
              <a:spcBef>
                <a:spcPts val="0"/>
              </a:spcBef>
              <a:spcAft>
                <a:spcPts val="400"/>
              </a:spcAft>
            </a:pPr>
            <a:r>
              <a:rPr sz="4000" b="1">
                <a:solidFill>
                  <a:srgbClr val="FFFFFF"/>
                </a:solidFill>
                <a:latin typeface="Calibri"/>
              </a:rPr>
              <a:t>Partner with Lumanexus.</a:t>
            </a:r>
          </a:p>
          <a:p>
            <a:pPr algn="l">
              <a:lnSpc>
                <a:spcPct val="102000"/>
              </a:lnSpc>
              <a:spcBef>
                <a:spcPts val="0"/>
              </a:spcBef>
              <a:spcAft>
                <a:spcPts val="400"/>
              </a:spcAft>
            </a:pPr>
            <a:r>
              <a:rPr sz="4000" b="1">
                <a:solidFill>
                  <a:srgbClr val="818CF8"/>
                </a:solidFill>
                <a:latin typeface="Calibri"/>
              </a:rPr>
              <a:t>Bring Polaris to schools.</a:t>
            </a:r>
          </a:p>
        </p:txBody>
      </p:sp>
      <p:sp>
        <p:nvSpPr>
          <p:cNvPr id="6" name="TextBox 5"/>
          <p:cNvSpPr txBox="1"/>
          <p:nvPr/>
        </p:nvSpPr>
        <p:spPr>
          <a:xfrm>
            <a:off x="868680" y="4297680"/>
            <a:ext cx="9875520" cy="640080"/>
          </a:xfrm>
          <a:prstGeom prst="rect">
            <a:avLst/>
          </a:prstGeom>
          <a:noFill/>
        </p:spPr>
        <p:txBody>
          <a:bodyPr wrap="square" anchor="t">
            <a:spAutoFit/>
          </a:bodyPr>
          <a:lstStyle/>
          <a:p>
            <a:pPr algn="l">
              <a:lnSpc>
                <a:spcPct val="115000"/>
              </a:lnSpc>
              <a:spcBef>
                <a:spcPts val="0"/>
              </a:spcBef>
              <a:spcAft>
                <a:spcPts val="400"/>
              </a:spcAft>
            </a:pPr>
            <a:r>
              <a:rPr sz="1600" b="0">
                <a:solidFill>
                  <a:srgbClr val="94A3B8"/>
                </a:solidFill>
                <a:latin typeface="Calibri"/>
              </a:rPr>
              <a:t>Channel Partner Program - sell a trustworthy, board-aligned AI co-pilot that schools actually keep, and earn recurring commission on every school you sign.</a:t>
            </a:r>
          </a:p>
        </p:txBody>
      </p:sp>
      <p:sp>
        <p:nvSpPr>
          <p:cNvPr id="7" name="Rounded Rectangle 6"/>
          <p:cNvSpPr/>
          <p:nvPr/>
        </p:nvSpPr>
        <p:spPr>
          <a:xfrm>
            <a:off x="868680" y="5212080"/>
            <a:ext cx="3383280" cy="502920"/>
          </a:xfrm>
          <a:prstGeom prst="roundRect">
            <a:avLst>
              <a:gd name="adj" fmla="val 6000"/>
            </a:avLst>
          </a:prstGeom>
          <a:solidFill>
            <a:srgbClr val="0F1424"/>
          </a:solidFill>
          <a:ln w="15875">
            <a:solidFill>
              <a:srgbClr val="6366F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5212080"/>
            <a:ext cx="3383280" cy="502920"/>
          </a:xfrm>
          <a:prstGeom prst="rect">
            <a:avLst/>
          </a:prstGeom>
          <a:noFill/>
        </p:spPr>
        <p:txBody>
          <a:bodyPr wrap="square" anchor="ctr">
            <a:spAutoFit/>
          </a:bodyPr>
          <a:lstStyle/>
          <a:p>
            <a:pPr algn="ctr">
              <a:lnSpc>
                <a:spcPct val="100000"/>
              </a:lnSpc>
              <a:spcBef>
                <a:spcPts val="0"/>
              </a:spcBef>
              <a:spcAft>
                <a:spcPts val="400"/>
              </a:spcAft>
            </a:pPr>
            <a:r>
              <a:rPr sz="1150" b="1">
                <a:solidFill>
                  <a:srgbClr val="FFFFFF"/>
                </a:solidFill>
                <a:latin typeface="Calibri"/>
              </a:rPr>
              <a:t>15% first-year commission</a:t>
            </a:r>
          </a:p>
        </p:txBody>
      </p:sp>
      <p:sp>
        <p:nvSpPr>
          <p:cNvPr id="9" name="Rounded Rectangle 8"/>
          <p:cNvSpPr/>
          <p:nvPr/>
        </p:nvSpPr>
        <p:spPr>
          <a:xfrm>
            <a:off x="4480560" y="5212080"/>
            <a:ext cx="3383280" cy="502920"/>
          </a:xfrm>
          <a:prstGeom prst="roundRect">
            <a:avLst>
              <a:gd name="adj" fmla="val 6000"/>
            </a:avLst>
          </a:prstGeom>
          <a:solidFill>
            <a:srgbClr val="0F1424"/>
          </a:solidFill>
          <a:ln w="15875">
            <a:solidFill>
              <a:srgbClr val="22D3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80560" y="5212080"/>
            <a:ext cx="3383280" cy="502920"/>
          </a:xfrm>
          <a:prstGeom prst="rect">
            <a:avLst/>
          </a:prstGeom>
          <a:noFill/>
        </p:spPr>
        <p:txBody>
          <a:bodyPr wrap="square" anchor="ctr">
            <a:spAutoFit/>
          </a:bodyPr>
          <a:lstStyle/>
          <a:p>
            <a:pPr algn="ctr">
              <a:lnSpc>
                <a:spcPct val="100000"/>
              </a:lnSpc>
              <a:spcBef>
                <a:spcPts val="0"/>
              </a:spcBef>
              <a:spcAft>
                <a:spcPts val="400"/>
              </a:spcAft>
            </a:pPr>
            <a:r>
              <a:rPr sz="1150" b="1">
                <a:solidFill>
                  <a:srgbClr val="FFFFFF"/>
                </a:solidFill>
                <a:latin typeface="Calibri"/>
              </a:rPr>
              <a:t>Recurring on renewals</a:t>
            </a:r>
          </a:p>
        </p:txBody>
      </p:sp>
      <p:sp>
        <p:nvSpPr>
          <p:cNvPr id="11" name="Rounded Rectangle 10"/>
          <p:cNvSpPr/>
          <p:nvPr/>
        </p:nvSpPr>
        <p:spPr>
          <a:xfrm>
            <a:off x="8092440" y="5212080"/>
            <a:ext cx="3383280" cy="502920"/>
          </a:xfrm>
          <a:prstGeom prst="roundRect">
            <a:avLst>
              <a:gd name="adj" fmla="val 6000"/>
            </a:avLst>
          </a:prstGeom>
          <a:solidFill>
            <a:srgbClr val="0F1424"/>
          </a:solidFill>
          <a:ln w="15875">
            <a:solidFill>
              <a:srgbClr val="A78BF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092440" y="5212080"/>
            <a:ext cx="3383280" cy="502920"/>
          </a:xfrm>
          <a:prstGeom prst="rect">
            <a:avLst/>
          </a:prstGeom>
          <a:noFill/>
        </p:spPr>
        <p:txBody>
          <a:bodyPr wrap="square" anchor="ctr">
            <a:spAutoFit/>
          </a:bodyPr>
          <a:lstStyle/>
          <a:p>
            <a:pPr algn="ctr">
              <a:lnSpc>
                <a:spcPct val="100000"/>
              </a:lnSpc>
              <a:spcBef>
                <a:spcPts val="0"/>
              </a:spcBef>
              <a:spcAft>
                <a:spcPts val="400"/>
              </a:spcAft>
            </a:pPr>
            <a:r>
              <a:rPr sz="1150" b="1">
                <a:solidFill>
                  <a:srgbClr val="FFFFFF"/>
                </a:solidFill>
                <a:latin typeface="Calibri"/>
              </a:rPr>
              <a:t>Co-branded kit + demo tenant</a:t>
            </a:r>
          </a:p>
        </p:txBody>
      </p:sp>
      <p:pic>
        <p:nvPicPr>
          <p:cNvPr id="13" name="Picture 12" descr="mark.png"/>
          <p:cNvPicPr>
            <a:picLocks noChangeAspect="1"/>
          </p:cNvPicPr>
          <p:nvPr/>
        </p:nvPicPr>
        <p:blipFill>
          <a:blip r:embed="rId3"/>
          <a:stretch>
            <a:fillRect/>
          </a:stretch>
        </p:blipFill>
        <p:spPr>
          <a:xfrm>
            <a:off x="11140135" y="6199632"/>
            <a:ext cx="365760" cy="365760"/>
          </a:xfrm>
          <a:prstGeom prst="rect">
            <a:avLst/>
          </a:prstGeom>
        </p:spPr>
      </p:pic>
      <p:sp>
        <p:nvSpPr>
          <p:cNvPr id="14" name="TextBox 13"/>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22D3EE"/>
                </a:solidFill>
                <a:latin typeface="Calibri"/>
              </a:rPr>
              <a:t>THE OPPORTUNITY</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A vast market, ready for trustworthy school AI</a:t>
            </a:r>
          </a:p>
        </p:txBody>
      </p:sp>
      <p:sp>
        <p:nvSpPr>
          <p:cNvPr id="5" name="Rounded Rectangle 4"/>
          <p:cNvSpPr/>
          <p:nvPr/>
        </p:nvSpPr>
        <p:spPr>
          <a:xfrm>
            <a:off x="822960" y="2103120"/>
            <a:ext cx="2606040" cy="22860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78992" y="2423160"/>
            <a:ext cx="2148840" cy="731520"/>
          </a:xfrm>
          <a:prstGeom prst="rect">
            <a:avLst/>
          </a:prstGeom>
          <a:noFill/>
        </p:spPr>
        <p:txBody>
          <a:bodyPr wrap="square" anchor="t">
            <a:spAutoFit/>
          </a:bodyPr>
          <a:lstStyle/>
          <a:p>
            <a:pPr algn="l">
              <a:lnSpc>
                <a:spcPct val="100000"/>
              </a:lnSpc>
              <a:spcBef>
                <a:spcPts val="0"/>
              </a:spcBef>
              <a:spcAft>
                <a:spcPts val="400"/>
              </a:spcAft>
            </a:pPr>
            <a:r>
              <a:rPr sz="2600" b="1">
                <a:solidFill>
                  <a:srgbClr val="6366F1"/>
                </a:solidFill>
                <a:latin typeface="Calibri"/>
              </a:rPr>
              <a:t>14.7 lakh</a:t>
            </a:r>
          </a:p>
        </p:txBody>
      </p:sp>
      <p:sp>
        <p:nvSpPr>
          <p:cNvPr id="7" name="TextBox 6"/>
          <p:cNvSpPr txBox="1"/>
          <p:nvPr/>
        </p:nvSpPr>
        <p:spPr>
          <a:xfrm>
            <a:off x="1078992" y="3200400"/>
            <a:ext cx="2148840" cy="1005840"/>
          </a:xfrm>
          <a:prstGeom prst="rect">
            <a:avLst/>
          </a:prstGeom>
          <a:noFill/>
        </p:spPr>
        <p:txBody>
          <a:bodyPr wrap="square" anchor="t">
            <a:spAutoFit/>
          </a:bodyPr>
          <a:lstStyle/>
          <a:p>
            <a:pPr algn="l">
              <a:lnSpc>
                <a:spcPct val="112000"/>
              </a:lnSpc>
              <a:spcBef>
                <a:spcPts val="0"/>
              </a:spcBef>
              <a:spcAft>
                <a:spcPts val="400"/>
              </a:spcAft>
            </a:pPr>
            <a:r>
              <a:rPr sz="1250" b="0">
                <a:solidFill>
                  <a:srgbClr val="94A3B8"/>
                </a:solidFill>
                <a:latin typeface="Calibri"/>
              </a:rPr>
              <a:t>schools across India (UDISE+ 2023-24)</a:t>
            </a:r>
          </a:p>
        </p:txBody>
      </p:sp>
      <p:sp>
        <p:nvSpPr>
          <p:cNvPr id="8" name="Rounded Rectangle 7"/>
          <p:cNvSpPr/>
          <p:nvPr/>
        </p:nvSpPr>
        <p:spPr>
          <a:xfrm>
            <a:off x="3593592" y="2103120"/>
            <a:ext cx="2606040" cy="22860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849624" y="2423160"/>
            <a:ext cx="2148840" cy="731520"/>
          </a:xfrm>
          <a:prstGeom prst="rect">
            <a:avLst/>
          </a:prstGeom>
          <a:noFill/>
        </p:spPr>
        <p:txBody>
          <a:bodyPr wrap="square" anchor="t">
            <a:spAutoFit/>
          </a:bodyPr>
          <a:lstStyle/>
          <a:p>
            <a:pPr algn="l">
              <a:lnSpc>
                <a:spcPct val="100000"/>
              </a:lnSpc>
              <a:spcBef>
                <a:spcPts val="0"/>
              </a:spcBef>
              <a:spcAft>
                <a:spcPts val="400"/>
              </a:spcAft>
            </a:pPr>
            <a:r>
              <a:rPr sz="2600" b="1">
                <a:solidFill>
                  <a:srgbClr val="22D3EE"/>
                </a:solidFill>
                <a:latin typeface="Calibri"/>
              </a:rPr>
              <a:t>3.3 lakh</a:t>
            </a:r>
          </a:p>
        </p:txBody>
      </p:sp>
      <p:sp>
        <p:nvSpPr>
          <p:cNvPr id="10" name="TextBox 9"/>
          <p:cNvSpPr txBox="1"/>
          <p:nvPr/>
        </p:nvSpPr>
        <p:spPr>
          <a:xfrm>
            <a:off x="3849624" y="3200400"/>
            <a:ext cx="2148840" cy="1005840"/>
          </a:xfrm>
          <a:prstGeom prst="rect">
            <a:avLst/>
          </a:prstGeom>
          <a:noFill/>
        </p:spPr>
        <p:txBody>
          <a:bodyPr wrap="square" anchor="t">
            <a:spAutoFit/>
          </a:bodyPr>
          <a:lstStyle/>
          <a:p>
            <a:pPr algn="l">
              <a:lnSpc>
                <a:spcPct val="112000"/>
              </a:lnSpc>
              <a:spcBef>
                <a:spcPts val="0"/>
              </a:spcBef>
              <a:spcAft>
                <a:spcPts val="400"/>
              </a:spcAft>
            </a:pPr>
            <a:r>
              <a:rPr sz="1250" b="0">
                <a:solidFill>
                  <a:srgbClr val="94A3B8"/>
                </a:solidFill>
                <a:latin typeface="Calibri"/>
              </a:rPr>
              <a:t>private schools - the paying beachhead</a:t>
            </a:r>
          </a:p>
        </p:txBody>
      </p:sp>
      <p:sp>
        <p:nvSpPr>
          <p:cNvPr id="11" name="Rounded Rectangle 10"/>
          <p:cNvSpPr/>
          <p:nvPr/>
        </p:nvSpPr>
        <p:spPr>
          <a:xfrm>
            <a:off x="6364224" y="2103120"/>
            <a:ext cx="2606040" cy="22860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20256" y="2423160"/>
            <a:ext cx="2148840" cy="731520"/>
          </a:xfrm>
          <a:prstGeom prst="rect">
            <a:avLst/>
          </a:prstGeom>
          <a:noFill/>
        </p:spPr>
        <p:txBody>
          <a:bodyPr wrap="square" anchor="t">
            <a:spAutoFit/>
          </a:bodyPr>
          <a:lstStyle/>
          <a:p>
            <a:pPr algn="l">
              <a:lnSpc>
                <a:spcPct val="100000"/>
              </a:lnSpc>
              <a:spcBef>
                <a:spcPts val="0"/>
              </a:spcBef>
              <a:spcAft>
                <a:spcPts val="400"/>
              </a:spcAft>
            </a:pPr>
            <a:r>
              <a:rPr sz="2600" b="1">
                <a:solidFill>
                  <a:srgbClr val="A78BFA"/>
                </a:solidFill>
                <a:latin typeface="Calibri"/>
              </a:rPr>
              <a:t>24.8 crore</a:t>
            </a:r>
          </a:p>
        </p:txBody>
      </p:sp>
      <p:sp>
        <p:nvSpPr>
          <p:cNvPr id="13" name="TextBox 12"/>
          <p:cNvSpPr txBox="1"/>
          <p:nvPr/>
        </p:nvSpPr>
        <p:spPr>
          <a:xfrm>
            <a:off x="6620256" y="3200400"/>
            <a:ext cx="2148840" cy="1005840"/>
          </a:xfrm>
          <a:prstGeom prst="rect">
            <a:avLst/>
          </a:prstGeom>
          <a:noFill/>
        </p:spPr>
        <p:txBody>
          <a:bodyPr wrap="square" anchor="t">
            <a:spAutoFit/>
          </a:bodyPr>
          <a:lstStyle/>
          <a:p>
            <a:pPr algn="l">
              <a:lnSpc>
                <a:spcPct val="112000"/>
              </a:lnSpc>
              <a:spcBef>
                <a:spcPts val="0"/>
              </a:spcBef>
              <a:spcAft>
                <a:spcPts val="400"/>
              </a:spcAft>
            </a:pPr>
            <a:r>
              <a:rPr sz="1250" b="0">
                <a:solidFill>
                  <a:srgbClr val="94A3B8"/>
                </a:solidFill>
                <a:latin typeface="Calibri"/>
              </a:rPr>
              <a:t>students, 98 lakh teachers nationwide</a:t>
            </a:r>
          </a:p>
        </p:txBody>
      </p:sp>
      <p:sp>
        <p:nvSpPr>
          <p:cNvPr id="14" name="Rounded Rectangle 13"/>
          <p:cNvSpPr/>
          <p:nvPr/>
        </p:nvSpPr>
        <p:spPr>
          <a:xfrm>
            <a:off x="9134856" y="2103120"/>
            <a:ext cx="2606040" cy="22860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390888" y="2423160"/>
            <a:ext cx="2148840" cy="731520"/>
          </a:xfrm>
          <a:prstGeom prst="rect">
            <a:avLst/>
          </a:prstGeom>
          <a:noFill/>
        </p:spPr>
        <p:txBody>
          <a:bodyPr wrap="square" anchor="t">
            <a:spAutoFit/>
          </a:bodyPr>
          <a:lstStyle/>
          <a:p>
            <a:pPr algn="l">
              <a:lnSpc>
                <a:spcPct val="100000"/>
              </a:lnSpc>
              <a:spcBef>
                <a:spcPts val="0"/>
              </a:spcBef>
              <a:spcAft>
                <a:spcPts val="400"/>
              </a:spcAft>
            </a:pPr>
            <a:r>
              <a:rPr sz="2600" b="1">
                <a:solidFill>
                  <a:srgbClr val="34D399"/>
                </a:solidFill>
                <a:latin typeface="Calibri"/>
              </a:rPr>
              <a:t>~8.4 lakh</a:t>
            </a:r>
          </a:p>
        </p:txBody>
      </p:sp>
      <p:sp>
        <p:nvSpPr>
          <p:cNvPr id="16" name="TextBox 15"/>
          <p:cNvSpPr txBox="1"/>
          <p:nvPr/>
        </p:nvSpPr>
        <p:spPr>
          <a:xfrm>
            <a:off x="9390888" y="3200400"/>
            <a:ext cx="2148840" cy="1005840"/>
          </a:xfrm>
          <a:prstGeom prst="rect">
            <a:avLst/>
          </a:prstGeom>
          <a:noFill/>
        </p:spPr>
        <p:txBody>
          <a:bodyPr wrap="square" anchor="t">
            <a:spAutoFit/>
          </a:bodyPr>
          <a:lstStyle/>
          <a:p>
            <a:pPr algn="l">
              <a:lnSpc>
                <a:spcPct val="112000"/>
              </a:lnSpc>
              <a:spcBef>
                <a:spcPts val="0"/>
              </a:spcBef>
              <a:spcAft>
                <a:spcPts val="400"/>
              </a:spcAft>
            </a:pPr>
            <a:r>
              <a:rPr sz="1250" b="0">
                <a:solidFill>
                  <a:srgbClr val="94A3B8"/>
                </a:solidFill>
                <a:latin typeface="Calibri"/>
              </a:rPr>
              <a:t>Karnataka SSLC students sit the board each year</a:t>
            </a:r>
          </a:p>
        </p:txBody>
      </p:sp>
      <p:sp>
        <p:nvSpPr>
          <p:cNvPr id="17" name="TextBox 16"/>
          <p:cNvSpPr txBox="1"/>
          <p:nvPr/>
        </p:nvSpPr>
        <p:spPr>
          <a:xfrm>
            <a:off x="822960" y="4709160"/>
            <a:ext cx="10515600" cy="914400"/>
          </a:xfrm>
          <a:prstGeom prst="rect">
            <a:avLst/>
          </a:prstGeom>
          <a:noFill/>
        </p:spPr>
        <p:txBody>
          <a:bodyPr wrap="square" anchor="t">
            <a:spAutoFit/>
          </a:bodyPr>
          <a:lstStyle/>
          <a:p>
            <a:pPr algn="l">
              <a:lnSpc>
                <a:spcPct val="120000"/>
              </a:lnSpc>
              <a:spcBef>
                <a:spcPts val="0"/>
              </a:spcBef>
              <a:spcAft>
                <a:spcPts val="400"/>
              </a:spcAft>
            </a:pPr>
            <a:r>
              <a:rPr sz="1350" b="0">
                <a:solidFill>
                  <a:srgbClr val="CBD5E1"/>
                </a:solidFill>
                <a:latin typeface="Calibri"/>
              </a:rPr>
              <a:t>Schools are under real pressure - teacher workload, board results, disconnected tools - and most "AI" on offer is a generic chatbot they can't trust in a classroom. Polaris is built for exactly this gap. </a:t>
            </a:r>
            <a:r>
              <a:rPr sz="1200" b="0">
                <a:solidFill>
                  <a:srgbClr val="64748B"/>
                </a:solidFill>
                <a:latin typeface="Calibri"/>
              </a:rPr>
              <a:t>(Validate local school counts for your territory.)</a:t>
            </a:r>
          </a:p>
        </p:txBody>
      </p:sp>
      <p:pic>
        <p:nvPicPr>
          <p:cNvPr id="18" name="Picture 17" descr="mark.png"/>
          <p:cNvPicPr>
            <a:picLocks noChangeAspect="1"/>
          </p:cNvPicPr>
          <p:nvPr/>
        </p:nvPicPr>
        <p:blipFill>
          <a:blip r:embed="rId3"/>
          <a:stretch>
            <a:fillRect/>
          </a:stretch>
        </p:blipFill>
        <p:spPr>
          <a:xfrm>
            <a:off x="11140135" y="6199632"/>
            <a:ext cx="365760" cy="365760"/>
          </a:xfrm>
          <a:prstGeom prst="rect">
            <a:avLst/>
          </a:prstGeom>
        </p:spPr>
      </p:pic>
      <p:sp>
        <p:nvSpPr>
          <p:cNvPr id="19" name="TextBox 18"/>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818CF8"/>
                </a:solidFill>
                <a:latin typeface="Calibri"/>
              </a:rPr>
              <a:t>THE PRODUCT</a:t>
            </a:r>
          </a:p>
        </p:txBody>
      </p:sp>
      <p:sp>
        <p:nvSpPr>
          <p:cNvPr id="4" name="TextBox 3"/>
          <p:cNvSpPr txBox="1"/>
          <p:nvPr/>
        </p:nvSpPr>
        <p:spPr>
          <a:xfrm>
            <a:off x="822960" y="960120"/>
            <a:ext cx="64008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Meet Polaris</a:t>
            </a:r>
          </a:p>
        </p:txBody>
      </p:sp>
      <p:sp>
        <p:nvSpPr>
          <p:cNvPr id="5" name="TextBox 4"/>
          <p:cNvSpPr txBox="1"/>
          <p:nvPr/>
        </p:nvSpPr>
        <p:spPr>
          <a:xfrm>
            <a:off x="822960" y="1691640"/>
            <a:ext cx="5486400" cy="731520"/>
          </a:xfrm>
          <a:prstGeom prst="rect">
            <a:avLst/>
          </a:prstGeom>
          <a:noFill/>
        </p:spPr>
        <p:txBody>
          <a:bodyPr wrap="square" anchor="t">
            <a:spAutoFit/>
          </a:bodyPr>
          <a:lstStyle/>
          <a:p>
            <a:pPr algn="l">
              <a:lnSpc>
                <a:spcPct val="118000"/>
              </a:lnSpc>
              <a:spcBef>
                <a:spcPts val="0"/>
              </a:spcBef>
              <a:spcAft>
                <a:spcPts val="400"/>
              </a:spcAft>
            </a:pPr>
            <a:r>
              <a:rPr sz="1400" b="0">
                <a:solidFill>
                  <a:srgbClr val="94A3B8"/>
                </a:solidFill>
                <a:latin typeface="Calibri"/>
              </a:rPr>
              <a:t>An AI co-pilot for every teacher, a personal tutor for every student - grounded in the CBSE and Karnataka State Board syllabi.</a:t>
            </a:r>
          </a:p>
        </p:txBody>
      </p:sp>
      <p:sp>
        <p:nvSpPr>
          <p:cNvPr id="6" name="Rounded Rectangle 5"/>
          <p:cNvSpPr/>
          <p:nvPr/>
        </p:nvSpPr>
        <p:spPr>
          <a:xfrm>
            <a:off x="822960" y="2651760"/>
            <a:ext cx="5212080" cy="9601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779776"/>
            <a:ext cx="4846320" cy="365760"/>
          </a:xfrm>
          <a:prstGeom prst="rect">
            <a:avLst/>
          </a:prstGeom>
          <a:noFill/>
        </p:spPr>
        <p:txBody>
          <a:bodyPr wrap="square" anchor="t">
            <a:spAutoFit/>
          </a:bodyPr>
          <a:lstStyle/>
          <a:p>
            <a:pPr algn="l">
              <a:lnSpc>
                <a:spcPct val="100000"/>
              </a:lnSpc>
              <a:spcBef>
                <a:spcPts val="0"/>
              </a:spcBef>
              <a:spcAft>
                <a:spcPts val="400"/>
              </a:spcAft>
            </a:pPr>
            <a:r>
              <a:rPr sz="1400" b="1">
                <a:solidFill>
                  <a:srgbClr val="6366F1"/>
                </a:solidFill>
                <a:latin typeface="Calibri"/>
              </a:rPr>
              <a:t>Teaching Kit</a:t>
            </a:r>
          </a:p>
        </p:txBody>
      </p:sp>
      <p:sp>
        <p:nvSpPr>
          <p:cNvPr id="8" name="TextBox 7"/>
          <p:cNvSpPr txBox="1"/>
          <p:nvPr/>
        </p:nvSpPr>
        <p:spPr>
          <a:xfrm>
            <a:off x="1051560" y="3108960"/>
            <a:ext cx="4846320" cy="457200"/>
          </a:xfrm>
          <a:prstGeom prst="rect">
            <a:avLst/>
          </a:prstGeom>
          <a:noFill/>
        </p:spPr>
        <p:txBody>
          <a:bodyPr wrap="square" anchor="t">
            <a:spAutoFit/>
          </a:bodyPr>
          <a:lstStyle/>
          <a:p>
            <a:pPr algn="l">
              <a:lnSpc>
                <a:spcPct val="105000"/>
              </a:lnSpc>
              <a:spcBef>
                <a:spcPts val="0"/>
              </a:spcBef>
              <a:spcAft>
                <a:spcPts val="400"/>
              </a:spcAft>
            </a:pPr>
            <a:r>
              <a:rPr sz="1150" b="0">
                <a:solidFill>
                  <a:srgbClr val="94A3B8"/>
                </a:solidFill>
                <a:latin typeface="Calibri"/>
              </a:rPr>
              <a:t>A chapter's full teaching kit in minutes - lesson plan, worksheet, quiz, notes, mind map, deck.</a:t>
            </a:r>
          </a:p>
        </p:txBody>
      </p:sp>
      <p:sp>
        <p:nvSpPr>
          <p:cNvPr id="9" name="Rounded Rectangle 8"/>
          <p:cNvSpPr/>
          <p:nvPr/>
        </p:nvSpPr>
        <p:spPr>
          <a:xfrm>
            <a:off x="822960" y="3730752"/>
            <a:ext cx="5212080" cy="9601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1560" y="3858768"/>
            <a:ext cx="4846320" cy="365760"/>
          </a:xfrm>
          <a:prstGeom prst="rect">
            <a:avLst/>
          </a:prstGeom>
          <a:noFill/>
        </p:spPr>
        <p:txBody>
          <a:bodyPr wrap="square" anchor="t">
            <a:spAutoFit/>
          </a:bodyPr>
          <a:lstStyle/>
          <a:p>
            <a:pPr algn="l">
              <a:lnSpc>
                <a:spcPct val="100000"/>
              </a:lnSpc>
              <a:spcBef>
                <a:spcPts val="0"/>
              </a:spcBef>
              <a:spcAft>
                <a:spcPts val="400"/>
              </a:spcAft>
            </a:pPr>
            <a:r>
              <a:rPr sz="1400" b="1">
                <a:solidFill>
                  <a:srgbClr val="34D399"/>
                </a:solidFill>
                <a:latin typeface="Calibri"/>
              </a:rPr>
              <a:t>Mission 625</a:t>
            </a:r>
          </a:p>
        </p:txBody>
      </p:sp>
      <p:sp>
        <p:nvSpPr>
          <p:cNvPr id="11" name="TextBox 10"/>
          <p:cNvSpPr txBox="1"/>
          <p:nvPr/>
        </p:nvSpPr>
        <p:spPr>
          <a:xfrm>
            <a:off x="1051560" y="4187952"/>
            <a:ext cx="4846320" cy="457200"/>
          </a:xfrm>
          <a:prstGeom prst="rect">
            <a:avLst/>
          </a:prstGeom>
          <a:noFill/>
        </p:spPr>
        <p:txBody>
          <a:bodyPr wrap="square" anchor="t">
            <a:spAutoFit/>
          </a:bodyPr>
          <a:lstStyle/>
          <a:p>
            <a:pPr algn="l">
              <a:lnSpc>
                <a:spcPct val="105000"/>
              </a:lnSpc>
              <a:spcBef>
                <a:spcPts val="0"/>
              </a:spcBef>
              <a:spcAft>
                <a:spcPts val="400"/>
              </a:spcAft>
            </a:pPr>
            <a:r>
              <a:rPr sz="1150" b="0">
                <a:solidFill>
                  <a:srgbClr val="94A3B8"/>
                </a:solidFill>
                <a:latin typeface="Calibri"/>
              </a:rPr>
              <a:t>Per-student board-exam improvement, measured to the KSEEB blueprint.</a:t>
            </a:r>
          </a:p>
        </p:txBody>
      </p:sp>
      <p:sp>
        <p:nvSpPr>
          <p:cNvPr id="12" name="Rounded Rectangle 11"/>
          <p:cNvSpPr/>
          <p:nvPr/>
        </p:nvSpPr>
        <p:spPr>
          <a:xfrm>
            <a:off x="822960" y="4809744"/>
            <a:ext cx="5212080" cy="9601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937759"/>
            <a:ext cx="4846320" cy="365760"/>
          </a:xfrm>
          <a:prstGeom prst="rect">
            <a:avLst/>
          </a:prstGeom>
          <a:noFill/>
        </p:spPr>
        <p:txBody>
          <a:bodyPr wrap="square" anchor="t">
            <a:spAutoFit/>
          </a:bodyPr>
          <a:lstStyle/>
          <a:p>
            <a:pPr algn="l">
              <a:lnSpc>
                <a:spcPct val="100000"/>
              </a:lnSpc>
              <a:spcBef>
                <a:spcPts val="0"/>
              </a:spcBef>
              <a:spcAft>
                <a:spcPts val="400"/>
              </a:spcAft>
            </a:pPr>
            <a:r>
              <a:rPr sz="1400" b="1">
                <a:solidFill>
                  <a:srgbClr val="A78BFA"/>
                </a:solidFill>
                <a:latin typeface="Calibri"/>
              </a:rPr>
              <a:t>Nova + Aurora</a:t>
            </a:r>
          </a:p>
        </p:txBody>
      </p:sp>
      <p:sp>
        <p:nvSpPr>
          <p:cNvPr id="14" name="TextBox 13"/>
          <p:cNvSpPr txBox="1"/>
          <p:nvPr/>
        </p:nvSpPr>
        <p:spPr>
          <a:xfrm>
            <a:off x="1051560" y="5266944"/>
            <a:ext cx="4846320" cy="457200"/>
          </a:xfrm>
          <a:prstGeom prst="rect">
            <a:avLst/>
          </a:prstGeom>
          <a:noFill/>
        </p:spPr>
        <p:txBody>
          <a:bodyPr wrap="square" anchor="t">
            <a:spAutoFit/>
          </a:bodyPr>
          <a:lstStyle/>
          <a:p>
            <a:pPr algn="l">
              <a:lnSpc>
                <a:spcPct val="105000"/>
              </a:lnSpc>
              <a:spcBef>
                <a:spcPts val="0"/>
              </a:spcBef>
              <a:spcAft>
                <a:spcPts val="400"/>
              </a:spcAft>
            </a:pPr>
            <a:r>
              <a:rPr sz="1150" b="0">
                <a:solidFill>
                  <a:srgbClr val="94A3B8"/>
                </a:solidFill>
                <a:latin typeface="Calibri"/>
              </a:rPr>
              <a:t>A safe multilingual AI tutor, plus concept videos and visual content.</a:t>
            </a:r>
          </a:p>
        </p:txBody>
      </p:sp>
      <p:sp>
        <p:nvSpPr>
          <p:cNvPr id="15" name="Rounded Rectangle 14"/>
          <p:cNvSpPr/>
          <p:nvPr/>
        </p:nvSpPr>
        <p:spPr>
          <a:xfrm>
            <a:off x="7085258" y="1188720"/>
            <a:ext cx="3751722" cy="4937760"/>
          </a:xfrm>
          <a:prstGeom prst="roundRect">
            <a:avLst>
              <a:gd name="adj" fmla="val 6000"/>
            </a:avLst>
          </a:prstGeom>
          <a:solidFill>
            <a:srgbClr val="F3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poster_light.png"/>
          <p:cNvPicPr>
            <a:picLocks noChangeAspect="1"/>
          </p:cNvPicPr>
          <p:nvPr/>
        </p:nvPicPr>
        <p:blipFill>
          <a:blip r:embed="rId3"/>
          <a:stretch>
            <a:fillRect/>
          </a:stretch>
        </p:blipFill>
        <p:spPr>
          <a:xfrm>
            <a:off x="7213274" y="1316736"/>
            <a:ext cx="3495690" cy="4681728"/>
          </a:xfrm>
          <a:prstGeom prst="rect">
            <a:avLst/>
          </a:prstGeom>
        </p:spPr>
      </p:pic>
      <p:pic>
        <p:nvPicPr>
          <p:cNvPr id="17" name="Picture 16" descr="mark.png"/>
          <p:cNvPicPr>
            <a:picLocks noChangeAspect="1"/>
          </p:cNvPicPr>
          <p:nvPr/>
        </p:nvPicPr>
        <p:blipFill>
          <a:blip r:embed="rId4"/>
          <a:stretch>
            <a:fillRect/>
          </a:stretch>
        </p:blipFill>
        <p:spPr>
          <a:xfrm>
            <a:off x="11140135" y="6199632"/>
            <a:ext cx="365760" cy="365760"/>
          </a:xfrm>
          <a:prstGeom prst="rect">
            <a:avLst/>
          </a:prstGeom>
        </p:spPr>
      </p:pic>
      <p:sp>
        <p:nvSpPr>
          <p:cNvPr id="18" name="TextBox 17"/>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34D399"/>
                </a:solidFill>
                <a:latin typeface="Calibri"/>
              </a:rPr>
              <a:t>WHY IT SELLS</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Solves a real, daily pain - and schools keep it</a:t>
            </a:r>
          </a:p>
        </p:txBody>
      </p:sp>
      <p:sp>
        <p:nvSpPr>
          <p:cNvPr id="5" name="TextBox 4"/>
          <p:cNvSpPr txBox="1"/>
          <p:nvPr/>
        </p:nvSpPr>
        <p:spPr>
          <a:xfrm>
            <a:off x="822960" y="1965960"/>
            <a:ext cx="5120640" cy="365760"/>
          </a:xfrm>
          <a:prstGeom prst="rect">
            <a:avLst/>
          </a:prstGeom>
          <a:noFill/>
        </p:spPr>
        <p:txBody>
          <a:bodyPr wrap="square" anchor="t">
            <a:spAutoFit/>
          </a:bodyPr>
          <a:lstStyle/>
          <a:p>
            <a:pPr algn="l">
              <a:lnSpc>
                <a:spcPct val="100000"/>
              </a:lnSpc>
              <a:spcBef>
                <a:spcPts val="0"/>
              </a:spcBef>
              <a:spcAft>
                <a:spcPts val="400"/>
              </a:spcAft>
            </a:pPr>
            <a:r>
              <a:rPr sz="1200" b="1">
                <a:solidFill>
                  <a:srgbClr val="64748B"/>
                </a:solidFill>
                <a:latin typeface="Calibri"/>
              </a:rPr>
              <a:t>THE PAIN</a:t>
            </a:r>
          </a:p>
        </p:txBody>
      </p:sp>
      <p:sp>
        <p:nvSpPr>
          <p:cNvPr id="6" name="TextBox 5"/>
          <p:cNvSpPr txBox="1"/>
          <p:nvPr/>
        </p:nvSpPr>
        <p:spPr>
          <a:xfrm>
            <a:off x="6400800" y="1965960"/>
            <a:ext cx="5120640" cy="365760"/>
          </a:xfrm>
          <a:prstGeom prst="rect">
            <a:avLst/>
          </a:prstGeom>
          <a:noFill/>
        </p:spPr>
        <p:txBody>
          <a:bodyPr wrap="square" anchor="t">
            <a:spAutoFit/>
          </a:bodyPr>
          <a:lstStyle/>
          <a:p>
            <a:pPr algn="l">
              <a:lnSpc>
                <a:spcPct val="100000"/>
              </a:lnSpc>
              <a:spcBef>
                <a:spcPts val="0"/>
              </a:spcBef>
              <a:spcAft>
                <a:spcPts val="400"/>
              </a:spcAft>
            </a:pPr>
            <a:r>
              <a:rPr sz="1200" b="1">
                <a:solidFill>
                  <a:srgbClr val="64748B"/>
                </a:solidFill>
                <a:latin typeface="Calibri"/>
              </a:rPr>
              <a:t>WHY POLARIS WINS</a:t>
            </a:r>
          </a:p>
        </p:txBody>
      </p:sp>
      <p:sp>
        <p:nvSpPr>
          <p:cNvPr id="7" name="Rounded Rectangle 6"/>
          <p:cNvSpPr/>
          <p:nvPr/>
        </p:nvSpPr>
        <p:spPr>
          <a:xfrm>
            <a:off x="822960" y="2377440"/>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400800" y="2377440"/>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2505456"/>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Teachers are overwhelmed</a:t>
            </a:r>
          </a:p>
        </p:txBody>
      </p:sp>
      <p:sp>
        <p:nvSpPr>
          <p:cNvPr id="10" name="TextBox 9"/>
          <p:cNvSpPr txBox="1"/>
          <p:nvPr/>
        </p:nvSpPr>
        <p:spPr>
          <a:xfrm>
            <a:off x="1051560" y="2834640"/>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Hours lost each week building materials by hand.</a:t>
            </a:r>
          </a:p>
        </p:txBody>
      </p:sp>
      <p:sp>
        <p:nvSpPr>
          <p:cNvPr id="11" name="TextBox 10"/>
          <p:cNvSpPr txBox="1"/>
          <p:nvPr/>
        </p:nvSpPr>
        <p:spPr>
          <a:xfrm>
            <a:off x="6629400" y="2505456"/>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34D399"/>
                </a:solidFill>
                <a:latin typeface="Calibri"/>
              </a:rPr>
              <a:t>Grounded &amp; checked</a:t>
            </a:r>
          </a:p>
        </p:txBody>
      </p:sp>
      <p:sp>
        <p:nvSpPr>
          <p:cNvPr id="12" name="TextBox 11"/>
          <p:cNvSpPr txBox="1"/>
          <p:nvPr/>
        </p:nvSpPr>
        <p:spPr>
          <a:xfrm>
            <a:off x="6629400" y="2834640"/>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Official textbooks, accuracy-gated - not a chatbot.</a:t>
            </a:r>
          </a:p>
        </p:txBody>
      </p:sp>
      <p:sp>
        <p:nvSpPr>
          <p:cNvPr id="13" name="Rounded Rectangle 12"/>
          <p:cNvSpPr/>
          <p:nvPr/>
        </p:nvSpPr>
        <p:spPr>
          <a:xfrm>
            <a:off x="822960" y="3547872"/>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400800" y="3547872"/>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51560" y="3675887"/>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Board results matter</a:t>
            </a:r>
          </a:p>
        </p:txBody>
      </p:sp>
      <p:sp>
        <p:nvSpPr>
          <p:cNvPr id="16" name="TextBox 15"/>
          <p:cNvSpPr txBox="1"/>
          <p:nvPr/>
        </p:nvSpPr>
        <p:spPr>
          <a:xfrm>
            <a:off x="1051560" y="4005072"/>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SSLC and board outcomes ride on every student.</a:t>
            </a:r>
          </a:p>
        </p:txBody>
      </p:sp>
      <p:sp>
        <p:nvSpPr>
          <p:cNvPr id="17" name="TextBox 16"/>
          <p:cNvSpPr txBox="1"/>
          <p:nvPr/>
        </p:nvSpPr>
        <p:spPr>
          <a:xfrm>
            <a:off x="6629400" y="3675887"/>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34D399"/>
                </a:solidFill>
                <a:latin typeface="Calibri"/>
              </a:rPr>
              <a:t>Board-aligned &amp; multilingual</a:t>
            </a:r>
          </a:p>
        </p:txBody>
      </p:sp>
      <p:sp>
        <p:nvSpPr>
          <p:cNvPr id="18" name="TextBox 17"/>
          <p:cNvSpPr txBox="1"/>
          <p:nvPr/>
        </p:nvSpPr>
        <p:spPr>
          <a:xfrm>
            <a:off x="6629400" y="4005072"/>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CBSE / KSEEB, in English, Hindi and Kannada.</a:t>
            </a:r>
          </a:p>
        </p:txBody>
      </p:sp>
      <p:sp>
        <p:nvSpPr>
          <p:cNvPr id="19" name="Rounded Rectangle 18"/>
          <p:cNvSpPr/>
          <p:nvPr/>
        </p:nvSpPr>
        <p:spPr>
          <a:xfrm>
            <a:off x="822960" y="4718304"/>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6400800" y="4718304"/>
            <a:ext cx="5120640" cy="10515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51560" y="4846320"/>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Tools don't talk</a:t>
            </a:r>
          </a:p>
        </p:txBody>
      </p:sp>
      <p:sp>
        <p:nvSpPr>
          <p:cNvPr id="22" name="TextBox 21"/>
          <p:cNvSpPr txBox="1"/>
          <p:nvPr/>
        </p:nvSpPr>
        <p:spPr>
          <a:xfrm>
            <a:off x="1051560" y="5175504"/>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Content, assessment, tutoring, parents - all siloed.</a:t>
            </a:r>
          </a:p>
        </p:txBody>
      </p:sp>
      <p:sp>
        <p:nvSpPr>
          <p:cNvPr id="23" name="TextBox 22"/>
          <p:cNvSpPr txBox="1"/>
          <p:nvPr/>
        </p:nvSpPr>
        <p:spPr>
          <a:xfrm>
            <a:off x="6629400" y="4846320"/>
            <a:ext cx="475488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34D399"/>
                </a:solidFill>
                <a:latin typeface="Calibri"/>
              </a:rPr>
              <a:t>Child-safe &amp; private</a:t>
            </a:r>
          </a:p>
        </p:txBody>
      </p:sp>
      <p:sp>
        <p:nvSpPr>
          <p:cNvPr id="24" name="TextBox 23"/>
          <p:cNvSpPr txBox="1"/>
          <p:nvPr/>
        </p:nvSpPr>
        <p:spPr>
          <a:xfrm>
            <a:off x="6629400" y="5175504"/>
            <a:ext cx="4754880" cy="457200"/>
          </a:xfrm>
          <a:prstGeom prst="rect">
            <a:avLst/>
          </a:prstGeom>
          <a:noFill/>
        </p:spPr>
        <p:txBody>
          <a:bodyPr wrap="square" anchor="t">
            <a:spAutoFit/>
          </a:bodyPr>
          <a:lstStyle/>
          <a:p>
            <a:pPr algn="l">
              <a:lnSpc>
                <a:spcPct val="105000"/>
              </a:lnSpc>
              <a:spcBef>
                <a:spcPts val="0"/>
              </a:spcBef>
              <a:spcAft>
                <a:spcPts val="400"/>
              </a:spcAft>
            </a:pPr>
            <a:r>
              <a:rPr sz="1100" b="0">
                <a:solidFill>
                  <a:srgbClr val="94A3B8"/>
                </a:solidFill>
                <a:latin typeface="Calibri"/>
              </a:rPr>
              <a:t>Guardrails on every path; data isolated per school.</a:t>
            </a:r>
          </a:p>
        </p:txBody>
      </p:sp>
      <p:pic>
        <p:nvPicPr>
          <p:cNvPr id="25" name="Picture 24" descr="mark.png"/>
          <p:cNvPicPr>
            <a:picLocks noChangeAspect="1"/>
          </p:cNvPicPr>
          <p:nvPr/>
        </p:nvPicPr>
        <p:blipFill>
          <a:blip r:embed="rId3"/>
          <a:stretch>
            <a:fillRect/>
          </a:stretch>
        </p:blipFill>
        <p:spPr>
          <a:xfrm>
            <a:off x="11140135" y="6199632"/>
            <a:ext cx="365760" cy="365760"/>
          </a:xfrm>
          <a:prstGeom prst="rect">
            <a:avLst/>
          </a:prstGeom>
        </p:spPr>
      </p:pic>
      <p:sp>
        <p:nvSpPr>
          <p:cNvPr id="26" name="TextBox 25"/>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A78BFA"/>
                </a:solidFill>
                <a:latin typeface="Calibri"/>
              </a:rPr>
              <a:t>PARTNER ECONOMICS</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Recurring commission on every school</a:t>
            </a:r>
          </a:p>
        </p:txBody>
      </p:sp>
      <p:sp>
        <p:nvSpPr>
          <p:cNvPr id="5" name="Rounded Rectangle 4"/>
          <p:cNvSpPr/>
          <p:nvPr/>
        </p:nvSpPr>
        <p:spPr>
          <a:xfrm>
            <a:off x="822960" y="1920240"/>
            <a:ext cx="502920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2148840"/>
            <a:ext cx="4480560" cy="365760"/>
          </a:xfrm>
          <a:prstGeom prst="rect">
            <a:avLst/>
          </a:prstGeom>
          <a:noFill/>
        </p:spPr>
        <p:txBody>
          <a:bodyPr wrap="square" anchor="t">
            <a:spAutoFit/>
          </a:bodyPr>
          <a:lstStyle/>
          <a:p>
            <a:pPr algn="l">
              <a:lnSpc>
                <a:spcPct val="100000"/>
              </a:lnSpc>
              <a:spcBef>
                <a:spcPts val="0"/>
              </a:spcBef>
              <a:spcAft>
                <a:spcPts val="400"/>
              </a:spcAft>
            </a:pPr>
            <a:r>
              <a:rPr sz="1400" b="1">
                <a:solidFill>
                  <a:srgbClr val="A78BFA"/>
                </a:solidFill>
                <a:latin typeface="Calibri"/>
              </a:rPr>
              <a:t>Commission structure</a:t>
            </a:r>
          </a:p>
        </p:txBody>
      </p:sp>
      <p:sp>
        <p:nvSpPr>
          <p:cNvPr id="7" name="TextBox 6"/>
          <p:cNvSpPr txBox="1"/>
          <p:nvPr/>
        </p:nvSpPr>
        <p:spPr>
          <a:xfrm>
            <a:off x="1097280" y="2651760"/>
            <a:ext cx="3383280" cy="365760"/>
          </a:xfrm>
          <a:prstGeom prst="rect">
            <a:avLst/>
          </a:prstGeom>
          <a:noFill/>
        </p:spPr>
        <p:txBody>
          <a:bodyPr wrap="square" anchor="t">
            <a:spAutoFit/>
          </a:bodyPr>
          <a:lstStyle/>
          <a:p>
            <a:pPr algn="l">
              <a:lnSpc>
                <a:spcPct val="100000"/>
              </a:lnSpc>
              <a:spcBef>
                <a:spcPts val="0"/>
              </a:spcBef>
              <a:spcAft>
                <a:spcPts val="400"/>
              </a:spcAft>
            </a:pPr>
            <a:r>
              <a:rPr sz="1300" b="0">
                <a:solidFill>
                  <a:srgbClr val="CBD5E1"/>
                </a:solidFill>
                <a:latin typeface="Calibri"/>
              </a:rPr>
              <a:t>First-year licence</a:t>
            </a:r>
          </a:p>
        </p:txBody>
      </p:sp>
      <p:sp>
        <p:nvSpPr>
          <p:cNvPr id="8" name="TextBox 7"/>
          <p:cNvSpPr txBox="1"/>
          <p:nvPr/>
        </p:nvSpPr>
        <p:spPr>
          <a:xfrm>
            <a:off x="4572000" y="2651760"/>
            <a:ext cx="1097280" cy="365760"/>
          </a:xfrm>
          <a:prstGeom prst="rect">
            <a:avLst/>
          </a:prstGeom>
          <a:noFill/>
        </p:spPr>
        <p:txBody>
          <a:bodyPr wrap="square" anchor="t">
            <a:spAutoFit/>
          </a:bodyPr>
          <a:lstStyle/>
          <a:p>
            <a:pPr algn="r">
              <a:lnSpc>
                <a:spcPct val="100000"/>
              </a:lnSpc>
              <a:spcBef>
                <a:spcPts val="0"/>
              </a:spcBef>
              <a:spcAft>
                <a:spcPts val="400"/>
              </a:spcAft>
            </a:pPr>
            <a:r>
              <a:rPr sz="1500" b="1">
                <a:solidFill>
                  <a:srgbClr val="34D399"/>
                </a:solidFill>
                <a:latin typeface="Calibri"/>
              </a:rPr>
              <a:t>15%</a:t>
            </a:r>
          </a:p>
        </p:txBody>
      </p:sp>
      <p:sp>
        <p:nvSpPr>
          <p:cNvPr id="9" name="TextBox 8"/>
          <p:cNvSpPr txBox="1"/>
          <p:nvPr/>
        </p:nvSpPr>
        <p:spPr>
          <a:xfrm>
            <a:off x="1097280" y="3154680"/>
            <a:ext cx="3383280" cy="365760"/>
          </a:xfrm>
          <a:prstGeom prst="rect">
            <a:avLst/>
          </a:prstGeom>
          <a:noFill/>
        </p:spPr>
        <p:txBody>
          <a:bodyPr wrap="square" anchor="t">
            <a:spAutoFit/>
          </a:bodyPr>
          <a:lstStyle/>
          <a:p>
            <a:pPr algn="l">
              <a:lnSpc>
                <a:spcPct val="100000"/>
              </a:lnSpc>
              <a:spcBef>
                <a:spcPts val="0"/>
              </a:spcBef>
              <a:spcAft>
                <a:spcPts val="400"/>
              </a:spcAft>
            </a:pPr>
            <a:r>
              <a:rPr sz="1300" b="0">
                <a:solidFill>
                  <a:srgbClr val="CBD5E1"/>
                </a:solidFill>
                <a:latin typeface="Calibri"/>
              </a:rPr>
              <a:t>Renewals (every year)</a:t>
            </a:r>
          </a:p>
        </p:txBody>
      </p:sp>
      <p:sp>
        <p:nvSpPr>
          <p:cNvPr id="10" name="TextBox 9"/>
          <p:cNvSpPr txBox="1"/>
          <p:nvPr/>
        </p:nvSpPr>
        <p:spPr>
          <a:xfrm>
            <a:off x="4572000" y="3154680"/>
            <a:ext cx="1097280" cy="365760"/>
          </a:xfrm>
          <a:prstGeom prst="rect">
            <a:avLst/>
          </a:prstGeom>
          <a:noFill/>
        </p:spPr>
        <p:txBody>
          <a:bodyPr wrap="square" anchor="t">
            <a:spAutoFit/>
          </a:bodyPr>
          <a:lstStyle/>
          <a:p>
            <a:pPr algn="r">
              <a:lnSpc>
                <a:spcPct val="100000"/>
              </a:lnSpc>
              <a:spcBef>
                <a:spcPts val="0"/>
              </a:spcBef>
              <a:spcAft>
                <a:spcPts val="400"/>
              </a:spcAft>
            </a:pPr>
            <a:r>
              <a:rPr sz="1500" b="1">
                <a:solidFill>
                  <a:srgbClr val="34D399"/>
                </a:solidFill>
                <a:latin typeface="Calibri"/>
              </a:rPr>
              <a:t>10%</a:t>
            </a:r>
          </a:p>
        </p:txBody>
      </p:sp>
      <p:sp>
        <p:nvSpPr>
          <p:cNvPr id="11" name="TextBox 10"/>
          <p:cNvSpPr txBox="1"/>
          <p:nvPr/>
        </p:nvSpPr>
        <p:spPr>
          <a:xfrm>
            <a:off x="1097280" y="3657600"/>
            <a:ext cx="3383280" cy="365760"/>
          </a:xfrm>
          <a:prstGeom prst="rect">
            <a:avLst/>
          </a:prstGeom>
          <a:noFill/>
        </p:spPr>
        <p:txBody>
          <a:bodyPr wrap="square" anchor="t">
            <a:spAutoFit/>
          </a:bodyPr>
          <a:lstStyle/>
          <a:p>
            <a:pPr algn="l">
              <a:lnSpc>
                <a:spcPct val="100000"/>
              </a:lnSpc>
              <a:spcBef>
                <a:spcPts val="0"/>
              </a:spcBef>
              <a:spcAft>
                <a:spcPts val="400"/>
              </a:spcAft>
            </a:pPr>
            <a:r>
              <a:rPr sz="1300" b="0">
                <a:solidFill>
                  <a:srgbClr val="CBD5E1"/>
                </a:solidFill>
                <a:latin typeface="Calibri"/>
              </a:rPr>
              <a:t>Credit top-ups</a:t>
            </a:r>
          </a:p>
        </p:txBody>
      </p:sp>
      <p:sp>
        <p:nvSpPr>
          <p:cNvPr id="12" name="TextBox 11"/>
          <p:cNvSpPr txBox="1"/>
          <p:nvPr/>
        </p:nvSpPr>
        <p:spPr>
          <a:xfrm>
            <a:off x="4572000" y="3657600"/>
            <a:ext cx="1097280" cy="365760"/>
          </a:xfrm>
          <a:prstGeom prst="rect">
            <a:avLst/>
          </a:prstGeom>
          <a:noFill/>
        </p:spPr>
        <p:txBody>
          <a:bodyPr wrap="square" anchor="t">
            <a:spAutoFit/>
          </a:bodyPr>
          <a:lstStyle/>
          <a:p>
            <a:pPr algn="r">
              <a:lnSpc>
                <a:spcPct val="100000"/>
              </a:lnSpc>
              <a:spcBef>
                <a:spcPts val="0"/>
              </a:spcBef>
              <a:spcAft>
                <a:spcPts val="400"/>
              </a:spcAft>
            </a:pPr>
            <a:r>
              <a:rPr sz="1500" b="1">
                <a:solidFill>
                  <a:srgbClr val="34D399"/>
                </a:solidFill>
                <a:latin typeface="Calibri"/>
              </a:rPr>
              <a:t>5%</a:t>
            </a:r>
          </a:p>
        </p:txBody>
      </p:sp>
      <p:sp>
        <p:nvSpPr>
          <p:cNvPr id="13" name="TextBox 12"/>
          <p:cNvSpPr txBox="1"/>
          <p:nvPr/>
        </p:nvSpPr>
        <p:spPr>
          <a:xfrm>
            <a:off x="1097280" y="4251960"/>
            <a:ext cx="4480560" cy="457200"/>
          </a:xfrm>
          <a:prstGeom prst="rect">
            <a:avLst/>
          </a:prstGeom>
          <a:noFill/>
        </p:spPr>
        <p:txBody>
          <a:bodyPr wrap="square" anchor="t">
            <a:spAutoFit/>
          </a:bodyPr>
          <a:lstStyle/>
          <a:p>
            <a:pPr algn="l">
              <a:lnSpc>
                <a:spcPct val="100000"/>
              </a:lnSpc>
              <a:spcBef>
                <a:spcPts val="0"/>
              </a:spcBef>
              <a:spcAft>
                <a:spcPts val="400"/>
              </a:spcAft>
            </a:pPr>
            <a:r>
              <a:rPr sz="1100" b="0">
                <a:solidFill>
                  <a:srgbClr val="64748B"/>
                </a:solidFill>
                <a:latin typeface="Calibri"/>
              </a:rPr>
              <a:t>Referral or reseller - you choose how to transact.</a:t>
            </a:r>
          </a:p>
        </p:txBody>
      </p:sp>
      <p:sp>
        <p:nvSpPr>
          <p:cNvPr id="14" name="Rounded Rectangle 13"/>
          <p:cNvSpPr/>
          <p:nvPr/>
        </p:nvSpPr>
        <p:spPr>
          <a:xfrm>
            <a:off x="6126480" y="1920240"/>
            <a:ext cx="539496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0" y="2148840"/>
            <a:ext cx="4846320" cy="365760"/>
          </a:xfrm>
          <a:prstGeom prst="rect">
            <a:avLst/>
          </a:prstGeom>
          <a:noFill/>
        </p:spPr>
        <p:txBody>
          <a:bodyPr wrap="square" anchor="t">
            <a:spAutoFit/>
          </a:bodyPr>
          <a:lstStyle/>
          <a:p>
            <a:pPr algn="l">
              <a:lnSpc>
                <a:spcPct val="100000"/>
              </a:lnSpc>
              <a:spcBef>
                <a:spcPts val="0"/>
              </a:spcBef>
              <a:spcAft>
                <a:spcPts val="400"/>
              </a:spcAft>
            </a:pPr>
            <a:r>
              <a:rPr sz="1400" b="1">
                <a:solidFill>
                  <a:srgbClr val="22D3EE"/>
                </a:solidFill>
                <a:latin typeface="Calibri"/>
              </a:rPr>
              <a:t>First-year commission per school</a:t>
            </a:r>
          </a:p>
        </p:txBody>
      </p:sp>
      <p:sp>
        <p:nvSpPr>
          <p:cNvPr id="16" name="TextBox 15"/>
          <p:cNvSpPr txBox="1"/>
          <p:nvPr/>
        </p:nvSpPr>
        <p:spPr>
          <a:xfrm>
            <a:off x="6400800" y="2651760"/>
            <a:ext cx="3657600" cy="365760"/>
          </a:xfrm>
          <a:prstGeom prst="rect">
            <a:avLst/>
          </a:prstGeom>
          <a:noFill/>
        </p:spPr>
        <p:txBody>
          <a:bodyPr wrap="square" anchor="t">
            <a:spAutoFit/>
          </a:bodyPr>
          <a:lstStyle/>
          <a:p>
            <a:pPr algn="l">
              <a:lnSpc>
                <a:spcPct val="100000"/>
              </a:lnSpc>
              <a:spcBef>
                <a:spcPts val="0"/>
              </a:spcBef>
              <a:spcAft>
                <a:spcPts val="400"/>
              </a:spcAft>
            </a:pPr>
            <a:r>
              <a:rPr sz="1250" b="0">
                <a:solidFill>
                  <a:srgbClr val="CBD5E1"/>
                </a:solidFill>
                <a:latin typeface="Calibri"/>
              </a:rPr>
              <a:t>Starter  (Rs.90,000)</a:t>
            </a:r>
          </a:p>
        </p:txBody>
      </p:sp>
      <p:sp>
        <p:nvSpPr>
          <p:cNvPr id="17" name="TextBox 16"/>
          <p:cNvSpPr txBox="1"/>
          <p:nvPr/>
        </p:nvSpPr>
        <p:spPr>
          <a:xfrm>
            <a:off x="9692640" y="2651760"/>
            <a:ext cx="1737360" cy="365760"/>
          </a:xfrm>
          <a:prstGeom prst="rect">
            <a:avLst/>
          </a:prstGeom>
          <a:noFill/>
        </p:spPr>
        <p:txBody>
          <a:bodyPr wrap="square" anchor="t">
            <a:spAutoFit/>
          </a:bodyPr>
          <a:lstStyle/>
          <a:p>
            <a:pPr algn="r">
              <a:lnSpc>
                <a:spcPct val="100000"/>
              </a:lnSpc>
              <a:spcBef>
                <a:spcPts val="0"/>
              </a:spcBef>
              <a:spcAft>
                <a:spcPts val="400"/>
              </a:spcAft>
            </a:pPr>
            <a:r>
              <a:rPr sz="1400" b="1">
                <a:solidFill>
                  <a:srgbClr val="FFFFFF"/>
                </a:solidFill>
                <a:latin typeface="Calibri"/>
              </a:rPr>
              <a:t>Rs.13,500</a:t>
            </a:r>
          </a:p>
        </p:txBody>
      </p:sp>
      <p:sp>
        <p:nvSpPr>
          <p:cNvPr id="18" name="TextBox 17"/>
          <p:cNvSpPr txBox="1"/>
          <p:nvPr/>
        </p:nvSpPr>
        <p:spPr>
          <a:xfrm>
            <a:off x="6400800" y="3154680"/>
            <a:ext cx="3657600" cy="365760"/>
          </a:xfrm>
          <a:prstGeom prst="rect">
            <a:avLst/>
          </a:prstGeom>
          <a:noFill/>
        </p:spPr>
        <p:txBody>
          <a:bodyPr wrap="square" anchor="t">
            <a:spAutoFit/>
          </a:bodyPr>
          <a:lstStyle/>
          <a:p>
            <a:pPr algn="l">
              <a:lnSpc>
                <a:spcPct val="100000"/>
              </a:lnSpc>
              <a:spcBef>
                <a:spcPts val="0"/>
              </a:spcBef>
              <a:spcAft>
                <a:spcPts val="400"/>
              </a:spcAft>
            </a:pPr>
            <a:r>
              <a:rPr sz="1250" b="0">
                <a:solidFill>
                  <a:srgbClr val="CBD5E1"/>
                </a:solidFill>
                <a:latin typeface="Calibri"/>
              </a:rPr>
              <a:t>Standard (Rs.1,50,000)</a:t>
            </a:r>
          </a:p>
        </p:txBody>
      </p:sp>
      <p:sp>
        <p:nvSpPr>
          <p:cNvPr id="19" name="TextBox 18"/>
          <p:cNvSpPr txBox="1"/>
          <p:nvPr/>
        </p:nvSpPr>
        <p:spPr>
          <a:xfrm>
            <a:off x="9692640" y="3154680"/>
            <a:ext cx="1737360" cy="365760"/>
          </a:xfrm>
          <a:prstGeom prst="rect">
            <a:avLst/>
          </a:prstGeom>
          <a:noFill/>
        </p:spPr>
        <p:txBody>
          <a:bodyPr wrap="square" anchor="t">
            <a:spAutoFit/>
          </a:bodyPr>
          <a:lstStyle/>
          <a:p>
            <a:pPr algn="r">
              <a:lnSpc>
                <a:spcPct val="100000"/>
              </a:lnSpc>
              <a:spcBef>
                <a:spcPts val="0"/>
              </a:spcBef>
              <a:spcAft>
                <a:spcPts val="400"/>
              </a:spcAft>
            </a:pPr>
            <a:r>
              <a:rPr sz="1400" b="1">
                <a:solidFill>
                  <a:srgbClr val="FFFFFF"/>
                </a:solidFill>
                <a:latin typeface="Calibri"/>
              </a:rPr>
              <a:t>Rs.22,500</a:t>
            </a:r>
          </a:p>
        </p:txBody>
      </p:sp>
      <p:sp>
        <p:nvSpPr>
          <p:cNvPr id="20" name="TextBox 19"/>
          <p:cNvSpPr txBox="1"/>
          <p:nvPr/>
        </p:nvSpPr>
        <p:spPr>
          <a:xfrm>
            <a:off x="6400800" y="3657600"/>
            <a:ext cx="3657600" cy="365760"/>
          </a:xfrm>
          <a:prstGeom prst="rect">
            <a:avLst/>
          </a:prstGeom>
          <a:noFill/>
        </p:spPr>
        <p:txBody>
          <a:bodyPr wrap="square" anchor="t">
            <a:spAutoFit/>
          </a:bodyPr>
          <a:lstStyle/>
          <a:p>
            <a:pPr algn="l">
              <a:lnSpc>
                <a:spcPct val="100000"/>
              </a:lnSpc>
              <a:spcBef>
                <a:spcPts val="0"/>
              </a:spcBef>
              <a:spcAft>
                <a:spcPts val="400"/>
              </a:spcAft>
            </a:pPr>
            <a:r>
              <a:rPr sz="1250" b="0">
                <a:solidFill>
                  <a:srgbClr val="CBD5E1"/>
                </a:solidFill>
                <a:latin typeface="Calibri"/>
              </a:rPr>
              <a:t>Premium (Rs.2,50,000)</a:t>
            </a:r>
          </a:p>
        </p:txBody>
      </p:sp>
      <p:sp>
        <p:nvSpPr>
          <p:cNvPr id="21" name="TextBox 20"/>
          <p:cNvSpPr txBox="1"/>
          <p:nvPr/>
        </p:nvSpPr>
        <p:spPr>
          <a:xfrm>
            <a:off x="9692640" y="3657600"/>
            <a:ext cx="1737360" cy="365760"/>
          </a:xfrm>
          <a:prstGeom prst="rect">
            <a:avLst/>
          </a:prstGeom>
          <a:noFill/>
        </p:spPr>
        <p:txBody>
          <a:bodyPr wrap="square" anchor="t">
            <a:spAutoFit/>
          </a:bodyPr>
          <a:lstStyle/>
          <a:p>
            <a:pPr algn="r">
              <a:lnSpc>
                <a:spcPct val="100000"/>
              </a:lnSpc>
              <a:spcBef>
                <a:spcPts val="0"/>
              </a:spcBef>
              <a:spcAft>
                <a:spcPts val="400"/>
              </a:spcAft>
            </a:pPr>
            <a:r>
              <a:rPr sz="1400" b="1">
                <a:solidFill>
                  <a:srgbClr val="FFFFFF"/>
                </a:solidFill>
                <a:latin typeface="Calibri"/>
              </a:rPr>
              <a:t>Rs.37,500</a:t>
            </a:r>
          </a:p>
        </p:txBody>
      </p:sp>
      <p:sp>
        <p:nvSpPr>
          <p:cNvPr id="22" name="TextBox 21"/>
          <p:cNvSpPr txBox="1"/>
          <p:nvPr/>
        </p:nvSpPr>
        <p:spPr>
          <a:xfrm>
            <a:off x="6400800" y="4251960"/>
            <a:ext cx="4846320" cy="457200"/>
          </a:xfrm>
          <a:prstGeom prst="rect">
            <a:avLst/>
          </a:prstGeom>
          <a:noFill/>
        </p:spPr>
        <p:txBody>
          <a:bodyPr wrap="square" anchor="t">
            <a:spAutoFit/>
          </a:bodyPr>
          <a:lstStyle/>
          <a:p>
            <a:pPr algn="l">
              <a:lnSpc>
                <a:spcPct val="100000"/>
              </a:lnSpc>
              <a:spcBef>
                <a:spcPts val="0"/>
              </a:spcBef>
              <a:spcAft>
                <a:spcPts val="400"/>
              </a:spcAft>
            </a:pPr>
            <a:r>
              <a:rPr sz="1100" b="0">
                <a:solidFill>
                  <a:srgbClr val="64748B"/>
                </a:solidFill>
                <a:latin typeface="Calibri"/>
              </a:rPr>
              <a:t>Plus 10% every year they renew - income that compounds.</a:t>
            </a:r>
          </a:p>
        </p:txBody>
      </p:sp>
      <p:sp>
        <p:nvSpPr>
          <p:cNvPr id="23" name="Rounded Rectangle 22"/>
          <p:cNvSpPr/>
          <p:nvPr/>
        </p:nvSpPr>
        <p:spPr>
          <a:xfrm>
            <a:off x="822960" y="4846320"/>
            <a:ext cx="10698480" cy="914400"/>
          </a:xfrm>
          <a:prstGeom prst="roundRect">
            <a:avLst>
              <a:gd name="adj" fmla="val 6000"/>
            </a:avLst>
          </a:prstGeom>
          <a:solidFill>
            <a:srgbClr val="0F1424"/>
          </a:solidFill>
          <a:ln w="15875">
            <a:solidFill>
              <a:srgbClr val="6366F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097280" y="4956048"/>
            <a:ext cx="10241280" cy="731520"/>
          </a:xfrm>
          <a:prstGeom prst="rect">
            <a:avLst/>
          </a:prstGeom>
          <a:noFill/>
        </p:spPr>
        <p:txBody>
          <a:bodyPr wrap="square" anchor="ctr">
            <a:spAutoFit/>
          </a:bodyPr>
          <a:lstStyle/>
          <a:p>
            <a:pPr algn="l">
              <a:lnSpc>
                <a:spcPct val="110000"/>
              </a:lnSpc>
              <a:spcBef>
                <a:spcPts val="0"/>
              </a:spcBef>
              <a:spcAft>
                <a:spcPts val="400"/>
              </a:spcAft>
            </a:pPr>
            <a:r>
              <a:rPr sz="1300" b="1">
                <a:solidFill>
                  <a:srgbClr val="34D399"/>
                </a:solidFill>
                <a:latin typeface="Calibri"/>
              </a:rPr>
              <a:t>Example: </a:t>
            </a:r>
            <a:r>
              <a:rPr sz="1300" b="1">
                <a:solidFill>
                  <a:srgbClr val="FFFFFF"/>
                </a:solidFill>
                <a:latin typeface="Calibri"/>
              </a:rPr>
              <a:t>sign 10 schools on the Standard plan -&gt; </a:t>
            </a:r>
            <a:r>
              <a:rPr sz="1400" b="1">
                <a:solidFill>
                  <a:srgbClr val="22D3EE"/>
                </a:solidFill>
                <a:latin typeface="Calibri"/>
              </a:rPr>
              <a:t>Rs.2,25,000 </a:t>
            </a:r>
            <a:r>
              <a:rPr sz="1300" b="1">
                <a:solidFill>
                  <a:srgbClr val="FFFFFF"/>
                </a:solidFill>
                <a:latin typeface="Calibri"/>
              </a:rPr>
              <a:t>in first-year commission, plus about </a:t>
            </a:r>
            <a:r>
              <a:rPr sz="1400" b="1">
                <a:solidFill>
                  <a:srgbClr val="22D3EE"/>
                </a:solidFill>
                <a:latin typeface="Calibri"/>
              </a:rPr>
              <a:t>Rs.1,50,000 / year </a:t>
            </a:r>
            <a:r>
              <a:rPr sz="1300" b="1">
                <a:solidFill>
                  <a:srgbClr val="FFFFFF"/>
                </a:solidFill>
                <a:latin typeface="Calibri"/>
              </a:rPr>
              <a:t>recurring as they renew.</a:t>
            </a:r>
          </a:p>
        </p:txBody>
      </p:sp>
      <p:pic>
        <p:nvPicPr>
          <p:cNvPr id="25" name="Picture 24" descr="mark.png"/>
          <p:cNvPicPr>
            <a:picLocks noChangeAspect="1"/>
          </p:cNvPicPr>
          <p:nvPr/>
        </p:nvPicPr>
        <p:blipFill>
          <a:blip r:embed="rId3"/>
          <a:stretch>
            <a:fillRect/>
          </a:stretch>
        </p:blipFill>
        <p:spPr>
          <a:xfrm>
            <a:off x="11140135" y="6199632"/>
            <a:ext cx="365760" cy="365760"/>
          </a:xfrm>
          <a:prstGeom prst="rect">
            <a:avLst/>
          </a:prstGeom>
        </p:spPr>
      </p:pic>
      <p:sp>
        <p:nvSpPr>
          <p:cNvPr id="26" name="TextBox 25"/>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22D3EE"/>
                </a:solidFill>
                <a:latin typeface="Calibri"/>
              </a:rPr>
              <a:t>HOW WE WORK TOGETHER</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Two ways to partner</a:t>
            </a:r>
          </a:p>
        </p:txBody>
      </p:sp>
      <p:sp>
        <p:nvSpPr>
          <p:cNvPr id="5" name="Rounded Rectangle 4"/>
          <p:cNvSpPr/>
          <p:nvPr/>
        </p:nvSpPr>
        <p:spPr>
          <a:xfrm>
            <a:off x="822960" y="2011680"/>
            <a:ext cx="5120640" cy="31089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400800" y="2011680"/>
            <a:ext cx="5120640" cy="310896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2286000"/>
            <a:ext cx="4572000" cy="457200"/>
          </a:xfrm>
          <a:prstGeom prst="rect">
            <a:avLst/>
          </a:prstGeom>
          <a:noFill/>
        </p:spPr>
        <p:txBody>
          <a:bodyPr wrap="square" anchor="t">
            <a:spAutoFit/>
          </a:bodyPr>
          <a:lstStyle/>
          <a:p>
            <a:pPr algn="l">
              <a:lnSpc>
                <a:spcPct val="100000"/>
              </a:lnSpc>
              <a:spcBef>
                <a:spcPts val="0"/>
              </a:spcBef>
              <a:spcAft>
                <a:spcPts val="400"/>
              </a:spcAft>
            </a:pPr>
            <a:r>
              <a:rPr sz="1700" b="1">
                <a:solidFill>
                  <a:srgbClr val="818CF8"/>
                </a:solidFill>
                <a:latin typeface="Calibri"/>
              </a:rPr>
              <a:t>Referral</a:t>
            </a:r>
          </a:p>
        </p:txBody>
      </p:sp>
      <p:sp>
        <p:nvSpPr>
          <p:cNvPr id="8" name="TextBox 7"/>
          <p:cNvSpPr txBox="1"/>
          <p:nvPr/>
        </p:nvSpPr>
        <p:spPr>
          <a:xfrm>
            <a:off x="1097280" y="2788920"/>
            <a:ext cx="4572000" cy="2103120"/>
          </a:xfrm>
          <a:prstGeom prst="rect">
            <a:avLst/>
          </a:prstGeom>
          <a:noFill/>
        </p:spPr>
        <p:txBody>
          <a:bodyPr wrap="square" anchor="t">
            <a:spAutoFit/>
          </a:bodyPr>
          <a:lstStyle/>
          <a:p>
            <a:pPr algn="l">
              <a:lnSpc>
                <a:spcPct val="115000"/>
              </a:lnSpc>
              <a:spcBef>
                <a:spcPts val="0"/>
              </a:spcBef>
              <a:spcAft>
                <a:spcPts val="600"/>
              </a:spcAft>
            </a:pPr>
            <a:r>
              <a:rPr sz="1200" b="0">
                <a:solidFill>
                  <a:srgbClr val="CBD5E1"/>
                </a:solidFill>
                <a:latin typeface="Calibri"/>
              </a:rPr>
              <a:t>- You introduce the school; we invoice and support.</a:t>
            </a:r>
          </a:p>
          <a:p>
            <a:pPr algn="l">
              <a:lnSpc>
                <a:spcPct val="115000"/>
              </a:lnSpc>
              <a:spcBef>
                <a:spcPts val="0"/>
              </a:spcBef>
              <a:spcAft>
                <a:spcPts val="600"/>
              </a:spcAft>
            </a:pPr>
            <a:r>
              <a:rPr sz="1200" b="0">
                <a:solidFill>
                  <a:srgbClr val="CBD5E1"/>
                </a:solidFill>
                <a:latin typeface="Calibri"/>
              </a:rPr>
              <a:t>- Simplest to start; no billing overhead for you.</a:t>
            </a:r>
          </a:p>
          <a:p>
            <a:pPr algn="l">
              <a:lnSpc>
                <a:spcPct val="115000"/>
              </a:lnSpc>
              <a:spcBef>
                <a:spcPts val="0"/>
              </a:spcBef>
              <a:spcAft>
                <a:spcPts val="600"/>
              </a:spcAft>
            </a:pPr>
            <a:r>
              <a:rPr sz="1200" b="0">
                <a:solidFill>
                  <a:srgbClr val="CBD5E1"/>
                </a:solidFill>
                <a:latin typeface="Calibri"/>
              </a:rPr>
              <a:t>- You earn commission on every licence and renewal.</a:t>
            </a:r>
          </a:p>
        </p:txBody>
      </p:sp>
      <p:sp>
        <p:nvSpPr>
          <p:cNvPr id="9" name="TextBox 8"/>
          <p:cNvSpPr txBox="1"/>
          <p:nvPr/>
        </p:nvSpPr>
        <p:spPr>
          <a:xfrm>
            <a:off x="6629400" y="2286000"/>
            <a:ext cx="4572000" cy="457200"/>
          </a:xfrm>
          <a:prstGeom prst="rect">
            <a:avLst/>
          </a:prstGeom>
          <a:noFill/>
        </p:spPr>
        <p:txBody>
          <a:bodyPr wrap="square" anchor="t">
            <a:spAutoFit/>
          </a:bodyPr>
          <a:lstStyle/>
          <a:p>
            <a:pPr algn="l">
              <a:lnSpc>
                <a:spcPct val="100000"/>
              </a:lnSpc>
              <a:spcBef>
                <a:spcPts val="0"/>
              </a:spcBef>
              <a:spcAft>
                <a:spcPts val="400"/>
              </a:spcAft>
            </a:pPr>
            <a:r>
              <a:rPr sz="1700" b="1">
                <a:solidFill>
                  <a:srgbClr val="A78BFA"/>
                </a:solidFill>
                <a:latin typeface="Calibri"/>
              </a:rPr>
              <a:t>Reseller</a:t>
            </a:r>
          </a:p>
        </p:txBody>
      </p:sp>
      <p:sp>
        <p:nvSpPr>
          <p:cNvPr id="10" name="TextBox 9"/>
          <p:cNvSpPr txBox="1"/>
          <p:nvPr/>
        </p:nvSpPr>
        <p:spPr>
          <a:xfrm>
            <a:off x="6629400" y="2788920"/>
            <a:ext cx="4572000" cy="2103120"/>
          </a:xfrm>
          <a:prstGeom prst="rect">
            <a:avLst/>
          </a:prstGeom>
          <a:noFill/>
        </p:spPr>
        <p:txBody>
          <a:bodyPr wrap="square" anchor="t">
            <a:spAutoFit/>
          </a:bodyPr>
          <a:lstStyle/>
          <a:p>
            <a:pPr algn="l">
              <a:lnSpc>
                <a:spcPct val="115000"/>
              </a:lnSpc>
              <a:spcBef>
                <a:spcPts val="0"/>
              </a:spcBef>
              <a:spcAft>
                <a:spcPts val="600"/>
              </a:spcAft>
            </a:pPr>
            <a:r>
              <a:rPr sz="1200" b="0">
                <a:solidFill>
                  <a:srgbClr val="CBD5E1"/>
                </a:solidFill>
                <a:latin typeface="Calibri"/>
              </a:rPr>
              <a:t>- You invoice the school directly and bundle services.</a:t>
            </a:r>
          </a:p>
          <a:p>
            <a:pPr algn="l">
              <a:lnSpc>
                <a:spcPct val="115000"/>
              </a:lnSpc>
              <a:spcBef>
                <a:spcPts val="0"/>
              </a:spcBef>
              <a:spcAft>
                <a:spcPts val="600"/>
              </a:spcAft>
            </a:pPr>
            <a:r>
              <a:rPr sz="1200" b="0">
                <a:solidFill>
                  <a:srgbClr val="CBD5E1"/>
                </a:solidFill>
                <a:latin typeface="Calibri"/>
              </a:rPr>
              <a:t>- More margin and control; you own the relationship.</a:t>
            </a:r>
          </a:p>
          <a:p>
            <a:pPr algn="l">
              <a:lnSpc>
                <a:spcPct val="115000"/>
              </a:lnSpc>
              <a:spcBef>
                <a:spcPts val="0"/>
              </a:spcBef>
              <a:spcAft>
                <a:spcPts val="600"/>
              </a:spcAft>
            </a:pPr>
            <a:r>
              <a:rPr sz="1200" b="0">
                <a:solidFill>
                  <a:srgbClr val="CBD5E1"/>
                </a:solidFill>
                <a:latin typeface="Calibri"/>
              </a:rPr>
              <a:t>- Best for established school ERP / IT resellers.</a:t>
            </a:r>
          </a:p>
        </p:txBody>
      </p:sp>
      <p:sp>
        <p:nvSpPr>
          <p:cNvPr id="11" name="TextBox 10"/>
          <p:cNvSpPr txBox="1"/>
          <p:nvPr/>
        </p:nvSpPr>
        <p:spPr>
          <a:xfrm>
            <a:off x="822960" y="5394960"/>
            <a:ext cx="10698480" cy="548640"/>
          </a:xfrm>
          <a:prstGeom prst="rect">
            <a:avLst/>
          </a:prstGeom>
          <a:noFill/>
        </p:spPr>
        <p:txBody>
          <a:bodyPr wrap="square" anchor="t">
            <a:spAutoFit/>
          </a:bodyPr>
          <a:lstStyle/>
          <a:p>
            <a:pPr algn="l">
              <a:lnSpc>
                <a:spcPct val="115000"/>
              </a:lnSpc>
              <a:spcBef>
                <a:spcPts val="0"/>
              </a:spcBef>
              <a:spcAft>
                <a:spcPts val="400"/>
              </a:spcAft>
            </a:pPr>
            <a:r>
              <a:rPr sz="1200" b="0">
                <a:solidFill>
                  <a:srgbClr val="64748B"/>
                </a:solidFill>
                <a:latin typeface="Calibri"/>
              </a:rPr>
              <a:t>Fair rules for everyone: register a school and it's yours for 90 days. Territory and targets agreed up front. You handle first-line onboarding; we handle L2/L3 and academic quality.</a:t>
            </a:r>
          </a:p>
        </p:txBody>
      </p:sp>
      <p:pic>
        <p:nvPicPr>
          <p:cNvPr id="12" name="Picture 11" descr="mark.png"/>
          <p:cNvPicPr>
            <a:picLocks noChangeAspect="1"/>
          </p:cNvPicPr>
          <p:nvPr/>
        </p:nvPicPr>
        <p:blipFill>
          <a:blip r:embed="rId3"/>
          <a:stretch>
            <a:fillRect/>
          </a:stretch>
        </p:blipFill>
        <p:spPr>
          <a:xfrm>
            <a:off x="11140135" y="6199632"/>
            <a:ext cx="365760" cy="365760"/>
          </a:xfrm>
          <a:prstGeom prst="rect">
            <a:avLst/>
          </a:prstGeom>
        </p:spPr>
      </p:pic>
      <p:sp>
        <p:nvSpPr>
          <p:cNvPr id="13" name="TextBox 12"/>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818CF8"/>
                </a:solidFill>
                <a:latin typeface="Calibri"/>
              </a:rPr>
              <a:t>YOUR PARTNER KIT</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Everything you need to sell</a:t>
            </a:r>
          </a:p>
        </p:txBody>
      </p:sp>
      <p:sp>
        <p:nvSpPr>
          <p:cNvPr id="5" name="Rounded Rectangle 4"/>
          <p:cNvSpPr/>
          <p:nvPr/>
        </p:nvSpPr>
        <p:spPr>
          <a:xfrm>
            <a:off x="822960" y="205740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220370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Demo tenant</a:t>
            </a:r>
          </a:p>
        </p:txBody>
      </p:sp>
      <p:sp>
        <p:nvSpPr>
          <p:cNvPr id="7" name="TextBox 6"/>
          <p:cNvSpPr txBox="1"/>
          <p:nvPr/>
        </p:nvSpPr>
        <p:spPr>
          <a:xfrm>
            <a:off x="1051560" y="256032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A seeded, isolated Polaris to demo live - build a chapter in minutes.</a:t>
            </a:r>
          </a:p>
        </p:txBody>
      </p:sp>
      <p:sp>
        <p:nvSpPr>
          <p:cNvPr id="8" name="Rounded Rectangle 7"/>
          <p:cNvSpPr/>
          <p:nvPr/>
        </p:nvSpPr>
        <p:spPr>
          <a:xfrm>
            <a:off x="4389120" y="205740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17720" y="220370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Training &amp; certification</a:t>
            </a:r>
          </a:p>
        </p:txBody>
      </p:sp>
      <p:sp>
        <p:nvSpPr>
          <p:cNvPr id="10" name="TextBox 9"/>
          <p:cNvSpPr txBox="1"/>
          <p:nvPr/>
        </p:nvSpPr>
        <p:spPr>
          <a:xfrm>
            <a:off x="4617720" y="256032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A short onboarding and demo script; certify before you sell.</a:t>
            </a:r>
          </a:p>
        </p:txBody>
      </p:sp>
      <p:sp>
        <p:nvSpPr>
          <p:cNvPr id="11" name="Rounded Rectangle 10"/>
          <p:cNvSpPr/>
          <p:nvPr/>
        </p:nvSpPr>
        <p:spPr>
          <a:xfrm>
            <a:off x="7955279" y="205740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83879" y="220370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Co-branded collateral</a:t>
            </a:r>
          </a:p>
        </p:txBody>
      </p:sp>
      <p:sp>
        <p:nvSpPr>
          <p:cNvPr id="13" name="TextBox 12"/>
          <p:cNvSpPr txBox="1"/>
          <p:nvPr/>
        </p:nvSpPr>
        <p:spPr>
          <a:xfrm>
            <a:off x="8183879" y="256032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Sales deck, school flyer, FAQ and explainer video - with your logo.</a:t>
            </a:r>
          </a:p>
        </p:txBody>
      </p:sp>
      <p:sp>
        <p:nvSpPr>
          <p:cNvPr id="14" name="Rounded Rectangle 13"/>
          <p:cNvSpPr/>
          <p:nvPr/>
        </p:nvSpPr>
        <p:spPr>
          <a:xfrm>
            <a:off x="822960" y="361188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51560" y="375818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Pilot offer</a:t>
            </a:r>
          </a:p>
        </p:txBody>
      </p:sp>
      <p:sp>
        <p:nvSpPr>
          <p:cNvPr id="16" name="TextBox 15"/>
          <p:cNvSpPr txBox="1"/>
          <p:nvPr/>
        </p:nvSpPr>
        <p:spPr>
          <a:xfrm>
            <a:off x="1051560" y="411480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A subsidised pilot you can extend, with graduation gates to paid rollout.</a:t>
            </a:r>
          </a:p>
        </p:txBody>
      </p:sp>
      <p:sp>
        <p:nvSpPr>
          <p:cNvPr id="17" name="Rounded Rectangle 16"/>
          <p:cNvSpPr/>
          <p:nvPr/>
        </p:nvSpPr>
        <p:spPr>
          <a:xfrm>
            <a:off x="4389120" y="361188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617720" y="375818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Deal support</a:t>
            </a:r>
          </a:p>
        </p:txBody>
      </p:sp>
      <p:sp>
        <p:nvSpPr>
          <p:cNvPr id="19" name="TextBox 18"/>
          <p:cNvSpPr txBox="1"/>
          <p:nvPr/>
        </p:nvSpPr>
        <p:spPr>
          <a:xfrm>
            <a:off x="4617720" y="411480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We join key demos and handle technical and academic questions.</a:t>
            </a:r>
          </a:p>
        </p:txBody>
      </p:sp>
      <p:sp>
        <p:nvSpPr>
          <p:cNvPr id="20" name="Rounded Rectangle 19"/>
          <p:cNvSpPr/>
          <p:nvPr/>
        </p:nvSpPr>
        <p:spPr>
          <a:xfrm>
            <a:off x="7955279" y="3611880"/>
            <a:ext cx="3429000" cy="141732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183879" y="3758184"/>
            <a:ext cx="3017520" cy="365760"/>
          </a:xfrm>
          <a:prstGeom prst="rect">
            <a:avLst/>
          </a:prstGeom>
          <a:noFill/>
        </p:spPr>
        <p:txBody>
          <a:bodyPr wrap="square" anchor="t">
            <a:spAutoFit/>
          </a:bodyPr>
          <a:lstStyle/>
          <a:p>
            <a:pPr algn="l">
              <a:lnSpc>
                <a:spcPct val="100000"/>
              </a:lnSpc>
              <a:spcBef>
                <a:spcPts val="0"/>
              </a:spcBef>
              <a:spcAft>
                <a:spcPts val="400"/>
              </a:spcAft>
            </a:pPr>
            <a:r>
              <a:rPr sz="1300" b="1">
                <a:solidFill>
                  <a:srgbClr val="22D3EE"/>
                </a:solidFill>
                <a:latin typeface="Calibri"/>
              </a:rPr>
              <a:t>Clear pricing</a:t>
            </a:r>
          </a:p>
        </p:txBody>
      </p:sp>
      <p:sp>
        <p:nvSpPr>
          <p:cNvPr id="22" name="TextBox 21"/>
          <p:cNvSpPr txBox="1"/>
          <p:nvPr/>
        </p:nvSpPr>
        <p:spPr>
          <a:xfrm>
            <a:off x="8183879" y="4114800"/>
            <a:ext cx="3017520" cy="822960"/>
          </a:xfrm>
          <a:prstGeom prst="rect">
            <a:avLst/>
          </a:prstGeom>
          <a:noFill/>
        </p:spPr>
        <p:txBody>
          <a:bodyPr wrap="square" anchor="t">
            <a:spAutoFit/>
          </a:bodyPr>
          <a:lstStyle/>
          <a:p>
            <a:pPr algn="l">
              <a:lnSpc>
                <a:spcPct val="110000"/>
              </a:lnSpc>
              <a:spcBef>
                <a:spcPts val="0"/>
              </a:spcBef>
              <a:spcAft>
                <a:spcPts val="400"/>
              </a:spcAft>
            </a:pPr>
            <a:r>
              <a:rPr sz="1050" b="0">
                <a:solidFill>
                  <a:srgbClr val="94A3B8"/>
                </a:solidFill>
                <a:latin typeface="Calibri"/>
              </a:rPr>
              <a:t>Transparent tiers and a credits model you can quote with confidence.</a:t>
            </a:r>
          </a:p>
        </p:txBody>
      </p:sp>
      <p:pic>
        <p:nvPicPr>
          <p:cNvPr id="23" name="Picture 22" descr="mark.png"/>
          <p:cNvPicPr>
            <a:picLocks noChangeAspect="1"/>
          </p:cNvPicPr>
          <p:nvPr/>
        </p:nvPicPr>
        <p:blipFill>
          <a:blip r:embed="rId3"/>
          <a:stretch>
            <a:fillRect/>
          </a:stretch>
        </p:blipFill>
        <p:spPr>
          <a:xfrm>
            <a:off x="11140135" y="6199632"/>
            <a:ext cx="365760" cy="365760"/>
          </a:xfrm>
          <a:prstGeom prst="rect">
            <a:avLst/>
          </a:prstGeom>
        </p:spPr>
      </p:pic>
      <p:sp>
        <p:nvSpPr>
          <p:cNvPr id="24" name="TextBox 23"/>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64008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34D399"/>
                </a:solidFill>
                <a:latin typeface="Calibri"/>
              </a:rPr>
              <a:t>HOW TO SELL</a:t>
            </a:r>
          </a:p>
        </p:txBody>
      </p:sp>
      <p:sp>
        <p:nvSpPr>
          <p:cNvPr id="4" name="TextBox 3"/>
          <p:cNvSpPr txBox="1"/>
          <p:nvPr/>
        </p:nvSpPr>
        <p:spPr>
          <a:xfrm>
            <a:off x="822960" y="960120"/>
            <a:ext cx="10515600" cy="822960"/>
          </a:xfrm>
          <a:prstGeom prst="rect">
            <a:avLst/>
          </a:prstGeom>
          <a:noFill/>
        </p:spPr>
        <p:txBody>
          <a:bodyPr wrap="square" anchor="t">
            <a:spAutoFit/>
          </a:bodyPr>
          <a:lstStyle/>
          <a:p>
            <a:pPr algn="l">
              <a:lnSpc>
                <a:spcPct val="100000"/>
              </a:lnSpc>
              <a:spcBef>
                <a:spcPts val="0"/>
              </a:spcBef>
              <a:spcAft>
                <a:spcPts val="400"/>
              </a:spcAft>
            </a:pPr>
            <a:r>
              <a:rPr sz="3000" b="1">
                <a:solidFill>
                  <a:srgbClr val="FFFFFF"/>
                </a:solidFill>
                <a:latin typeface="Calibri"/>
              </a:rPr>
              <a:t>A simple, pilot-first playbook</a:t>
            </a:r>
          </a:p>
        </p:txBody>
      </p:sp>
      <p:sp>
        <p:nvSpPr>
          <p:cNvPr id="5" name="Rounded Rectangle 4"/>
          <p:cNvSpPr/>
          <p:nvPr/>
        </p:nvSpPr>
        <p:spPr>
          <a:xfrm>
            <a:off x="822960" y="2103120"/>
            <a:ext cx="260604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78992" y="2377440"/>
            <a:ext cx="2148840" cy="640080"/>
          </a:xfrm>
          <a:prstGeom prst="rect">
            <a:avLst/>
          </a:prstGeom>
          <a:noFill/>
        </p:spPr>
        <p:txBody>
          <a:bodyPr wrap="square" anchor="t">
            <a:spAutoFit/>
          </a:bodyPr>
          <a:lstStyle/>
          <a:p>
            <a:pPr algn="l">
              <a:lnSpc>
                <a:spcPct val="100000"/>
              </a:lnSpc>
              <a:spcBef>
                <a:spcPts val="0"/>
              </a:spcBef>
              <a:spcAft>
                <a:spcPts val="400"/>
              </a:spcAft>
            </a:pPr>
            <a:r>
              <a:rPr sz="3000" b="1">
                <a:solidFill>
                  <a:srgbClr val="6366F1"/>
                </a:solidFill>
                <a:latin typeface="Calibri"/>
              </a:rPr>
              <a:t>1</a:t>
            </a:r>
          </a:p>
        </p:txBody>
      </p:sp>
      <p:sp>
        <p:nvSpPr>
          <p:cNvPr id="7" name="TextBox 6"/>
          <p:cNvSpPr txBox="1"/>
          <p:nvPr/>
        </p:nvSpPr>
        <p:spPr>
          <a:xfrm>
            <a:off x="1078992" y="3063240"/>
            <a:ext cx="2148840" cy="365760"/>
          </a:xfrm>
          <a:prstGeom prst="rect">
            <a:avLst/>
          </a:prstGeom>
          <a:noFill/>
        </p:spPr>
        <p:txBody>
          <a:bodyPr wrap="square" anchor="t">
            <a:spAutoFit/>
          </a:bodyPr>
          <a:lstStyle/>
          <a:p>
            <a:pPr algn="l">
              <a:lnSpc>
                <a:spcPct val="100000"/>
              </a:lnSpc>
              <a:spcBef>
                <a:spcPts val="0"/>
              </a:spcBef>
              <a:spcAft>
                <a:spcPts val="400"/>
              </a:spcAft>
            </a:pPr>
            <a:r>
              <a:rPr sz="1500" b="1">
                <a:solidFill>
                  <a:srgbClr val="FFFFFF"/>
                </a:solidFill>
                <a:latin typeface="Calibri"/>
              </a:rPr>
              <a:t>Target</a:t>
            </a:r>
          </a:p>
        </p:txBody>
      </p:sp>
      <p:sp>
        <p:nvSpPr>
          <p:cNvPr id="8" name="TextBox 7"/>
          <p:cNvSpPr txBox="1"/>
          <p:nvPr/>
        </p:nvSpPr>
        <p:spPr>
          <a:xfrm>
            <a:off x="1078992" y="3474720"/>
            <a:ext cx="2148840" cy="1188720"/>
          </a:xfrm>
          <a:prstGeom prst="rect">
            <a:avLst/>
          </a:prstGeom>
          <a:noFill/>
        </p:spPr>
        <p:txBody>
          <a:bodyPr wrap="square" anchor="t">
            <a:spAutoFit/>
          </a:bodyPr>
          <a:lstStyle/>
          <a:p>
            <a:pPr algn="l">
              <a:lnSpc>
                <a:spcPct val="112000"/>
              </a:lnSpc>
              <a:spcBef>
                <a:spcPts val="0"/>
              </a:spcBef>
              <a:spcAft>
                <a:spcPts val="400"/>
              </a:spcAft>
            </a:pPr>
            <a:r>
              <a:rPr sz="1100" b="0">
                <a:solidFill>
                  <a:srgbClr val="94A3B8"/>
                </a:solidFill>
                <a:latin typeface="Calibri"/>
              </a:rPr>
              <a:t>Private schools and school groups - decision-maker is the principal or academic head.</a:t>
            </a:r>
          </a:p>
        </p:txBody>
      </p:sp>
      <p:sp>
        <p:nvSpPr>
          <p:cNvPr id="9" name="Rounded Rectangle 8"/>
          <p:cNvSpPr/>
          <p:nvPr/>
        </p:nvSpPr>
        <p:spPr>
          <a:xfrm>
            <a:off x="3593592" y="2103120"/>
            <a:ext cx="260604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849624" y="2377440"/>
            <a:ext cx="2148840" cy="640080"/>
          </a:xfrm>
          <a:prstGeom prst="rect">
            <a:avLst/>
          </a:prstGeom>
          <a:noFill/>
        </p:spPr>
        <p:txBody>
          <a:bodyPr wrap="square" anchor="t">
            <a:spAutoFit/>
          </a:bodyPr>
          <a:lstStyle/>
          <a:p>
            <a:pPr algn="l">
              <a:lnSpc>
                <a:spcPct val="100000"/>
              </a:lnSpc>
              <a:spcBef>
                <a:spcPts val="0"/>
              </a:spcBef>
              <a:spcAft>
                <a:spcPts val="400"/>
              </a:spcAft>
            </a:pPr>
            <a:r>
              <a:rPr sz="3000" b="1">
                <a:solidFill>
                  <a:srgbClr val="22D3EE"/>
                </a:solidFill>
                <a:latin typeface="Calibri"/>
              </a:rPr>
              <a:t>2</a:t>
            </a:r>
          </a:p>
        </p:txBody>
      </p:sp>
      <p:sp>
        <p:nvSpPr>
          <p:cNvPr id="11" name="TextBox 10"/>
          <p:cNvSpPr txBox="1"/>
          <p:nvPr/>
        </p:nvSpPr>
        <p:spPr>
          <a:xfrm>
            <a:off x="3849624" y="3063240"/>
            <a:ext cx="2148840" cy="365760"/>
          </a:xfrm>
          <a:prstGeom prst="rect">
            <a:avLst/>
          </a:prstGeom>
          <a:noFill/>
        </p:spPr>
        <p:txBody>
          <a:bodyPr wrap="square" anchor="t">
            <a:spAutoFit/>
          </a:bodyPr>
          <a:lstStyle/>
          <a:p>
            <a:pPr algn="l">
              <a:lnSpc>
                <a:spcPct val="100000"/>
              </a:lnSpc>
              <a:spcBef>
                <a:spcPts val="0"/>
              </a:spcBef>
              <a:spcAft>
                <a:spcPts val="400"/>
              </a:spcAft>
            </a:pPr>
            <a:r>
              <a:rPr sz="1500" b="1">
                <a:solidFill>
                  <a:srgbClr val="FFFFFF"/>
                </a:solidFill>
                <a:latin typeface="Calibri"/>
              </a:rPr>
              <a:t>Show</a:t>
            </a:r>
          </a:p>
        </p:txBody>
      </p:sp>
      <p:sp>
        <p:nvSpPr>
          <p:cNvPr id="12" name="TextBox 11"/>
          <p:cNvSpPr txBox="1"/>
          <p:nvPr/>
        </p:nvSpPr>
        <p:spPr>
          <a:xfrm>
            <a:off x="3849624" y="3474720"/>
            <a:ext cx="2148840" cy="1188720"/>
          </a:xfrm>
          <a:prstGeom prst="rect">
            <a:avLst/>
          </a:prstGeom>
          <a:noFill/>
        </p:spPr>
        <p:txBody>
          <a:bodyPr wrap="square" anchor="t">
            <a:spAutoFit/>
          </a:bodyPr>
          <a:lstStyle/>
          <a:p>
            <a:pPr algn="l">
              <a:lnSpc>
                <a:spcPct val="112000"/>
              </a:lnSpc>
              <a:spcBef>
                <a:spcPts val="0"/>
              </a:spcBef>
              <a:spcAft>
                <a:spcPts val="400"/>
              </a:spcAft>
            </a:pPr>
            <a:r>
              <a:rPr sz="1100" b="0">
                <a:solidFill>
                  <a:srgbClr val="94A3B8"/>
                </a:solidFill>
                <a:latin typeface="Calibri"/>
              </a:rPr>
              <a:t>Demo a real chapter built in minutes; let them feel the time saved.</a:t>
            </a:r>
          </a:p>
        </p:txBody>
      </p:sp>
      <p:sp>
        <p:nvSpPr>
          <p:cNvPr id="13" name="Rounded Rectangle 12"/>
          <p:cNvSpPr/>
          <p:nvPr/>
        </p:nvSpPr>
        <p:spPr>
          <a:xfrm>
            <a:off x="6364224" y="2103120"/>
            <a:ext cx="260604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620256" y="2377440"/>
            <a:ext cx="2148840" cy="640080"/>
          </a:xfrm>
          <a:prstGeom prst="rect">
            <a:avLst/>
          </a:prstGeom>
          <a:noFill/>
        </p:spPr>
        <p:txBody>
          <a:bodyPr wrap="square" anchor="t">
            <a:spAutoFit/>
          </a:bodyPr>
          <a:lstStyle/>
          <a:p>
            <a:pPr algn="l">
              <a:lnSpc>
                <a:spcPct val="100000"/>
              </a:lnSpc>
              <a:spcBef>
                <a:spcPts val="0"/>
              </a:spcBef>
              <a:spcAft>
                <a:spcPts val="400"/>
              </a:spcAft>
            </a:pPr>
            <a:r>
              <a:rPr sz="3000" b="1">
                <a:solidFill>
                  <a:srgbClr val="A78BFA"/>
                </a:solidFill>
                <a:latin typeface="Calibri"/>
              </a:rPr>
              <a:t>3</a:t>
            </a:r>
          </a:p>
        </p:txBody>
      </p:sp>
      <p:sp>
        <p:nvSpPr>
          <p:cNvPr id="15" name="TextBox 14"/>
          <p:cNvSpPr txBox="1"/>
          <p:nvPr/>
        </p:nvSpPr>
        <p:spPr>
          <a:xfrm>
            <a:off x="6620256" y="3063240"/>
            <a:ext cx="2148840" cy="365760"/>
          </a:xfrm>
          <a:prstGeom prst="rect">
            <a:avLst/>
          </a:prstGeom>
          <a:noFill/>
        </p:spPr>
        <p:txBody>
          <a:bodyPr wrap="square" anchor="t">
            <a:spAutoFit/>
          </a:bodyPr>
          <a:lstStyle/>
          <a:p>
            <a:pPr algn="l">
              <a:lnSpc>
                <a:spcPct val="100000"/>
              </a:lnSpc>
              <a:spcBef>
                <a:spcPts val="0"/>
              </a:spcBef>
              <a:spcAft>
                <a:spcPts val="400"/>
              </a:spcAft>
            </a:pPr>
            <a:r>
              <a:rPr sz="1500" b="1">
                <a:solidFill>
                  <a:srgbClr val="FFFFFF"/>
                </a:solidFill>
                <a:latin typeface="Calibri"/>
              </a:rPr>
              <a:t>Pilot</a:t>
            </a:r>
          </a:p>
        </p:txBody>
      </p:sp>
      <p:sp>
        <p:nvSpPr>
          <p:cNvPr id="16" name="TextBox 15"/>
          <p:cNvSpPr txBox="1"/>
          <p:nvPr/>
        </p:nvSpPr>
        <p:spPr>
          <a:xfrm>
            <a:off x="6620256" y="3474720"/>
            <a:ext cx="2148840" cy="1188720"/>
          </a:xfrm>
          <a:prstGeom prst="rect">
            <a:avLst/>
          </a:prstGeom>
          <a:noFill/>
        </p:spPr>
        <p:txBody>
          <a:bodyPr wrap="square" anchor="t">
            <a:spAutoFit/>
          </a:bodyPr>
          <a:lstStyle/>
          <a:p>
            <a:pPr algn="l">
              <a:lnSpc>
                <a:spcPct val="112000"/>
              </a:lnSpc>
              <a:spcBef>
                <a:spcPts val="0"/>
              </a:spcBef>
              <a:spcAft>
                <a:spcPts val="400"/>
              </a:spcAft>
            </a:pPr>
            <a:r>
              <a:rPr sz="1100" b="0">
                <a:solidFill>
                  <a:srgbClr val="94A3B8"/>
                </a:solidFill>
                <a:latin typeface="Calibri"/>
              </a:rPr>
              <a:t>Start a subsidised pilot with clear success gates - trust is earned, not claimed.</a:t>
            </a:r>
          </a:p>
        </p:txBody>
      </p:sp>
      <p:sp>
        <p:nvSpPr>
          <p:cNvPr id="17" name="Rounded Rectangle 16"/>
          <p:cNvSpPr/>
          <p:nvPr/>
        </p:nvSpPr>
        <p:spPr>
          <a:xfrm>
            <a:off x="9134856" y="2103120"/>
            <a:ext cx="2606040" cy="2743200"/>
          </a:xfrm>
          <a:prstGeom prst="roundRect">
            <a:avLst>
              <a:gd name="adj" fmla="val 6000"/>
            </a:avLst>
          </a:prstGeom>
          <a:solidFill>
            <a:srgbClr val="141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390888" y="2377440"/>
            <a:ext cx="2148840" cy="640080"/>
          </a:xfrm>
          <a:prstGeom prst="rect">
            <a:avLst/>
          </a:prstGeom>
          <a:noFill/>
        </p:spPr>
        <p:txBody>
          <a:bodyPr wrap="square" anchor="t">
            <a:spAutoFit/>
          </a:bodyPr>
          <a:lstStyle/>
          <a:p>
            <a:pPr algn="l">
              <a:lnSpc>
                <a:spcPct val="100000"/>
              </a:lnSpc>
              <a:spcBef>
                <a:spcPts val="0"/>
              </a:spcBef>
              <a:spcAft>
                <a:spcPts val="400"/>
              </a:spcAft>
            </a:pPr>
            <a:r>
              <a:rPr sz="3000" b="1">
                <a:solidFill>
                  <a:srgbClr val="34D399"/>
                </a:solidFill>
                <a:latin typeface="Calibri"/>
              </a:rPr>
              <a:t>4</a:t>
            </a:r>
          </a:p>
        </p:txBody>
      </p:sp>
      <p:sp>
        <p:nvSpPr>
          <p:cNvPr id="19" name="TextBox 18"/>
          <p:cNvSpPr txBox="1"/>
          <p:nvPr/>
        </p:nvSpPr>
        <p:spPr>
          <a:xfrm>
            <a:off x="9390888" y="3063240"/>
            <a:ext cx="2148840" cy="365760"/>
          </a:xfrm>
          <a:prstGeom prst="rect">
            <a:avLst/>
          </a:prstGeom>
          <a:noFill/>
        </p:spPr>
        <p:txBody>
          <a:bodyPr wrap="square" anchor="t">
            <a:spAutoFit/>
          </a:bodyPr>
          <a:lstStyle/>
          <a:p>
            <a:pPr algn="l">
              <a:lnSpc>
                <a:spcPct val="100000"/>
              </a:lnSpc>
              <a:spcBef>
                <a:spcPts val="0"/>
              </a:spcBef>
              <a:spcAft>
                <a:spcPts val="400"/>
              </a:spcAft>
            </a:pPr>
            <a:r>
              <a:rPr sz="1500" b="1">
                <a:solidFill>
                  <a:srgbClr val="FFFFFF"/>
                </a:solidFill>
                <a:latin typeface="Calibri"/>
              </a:rPr>
              <a:t>Roll out</a:t>
            </a:r>
          </a:p>
        </p:txBody>
      </p:sp>
      <p:sp>
        <p:nvSpPr>
          <p:cNvPr id="20" name="TextBox 19"/>
          <p:cNvSpPr txBox="1"/>
          <p:nvPr/>
        </p:nvSpPr>
        <p:spPr>
          <a:xfrm>
            <a:off x="9390888" y="3474720"/>
            <a:ext cx="2148840" cy="1188720"/>
          </a:xfrm>
          <a:prstGeom prst="rect">
            <a:avLst/>
          </a:prstGeom>
          <a:noFill/>
        </p:spPr>
        <p:txBody>
          <a:bodyPr wrap="square" anchor="t">
            <a:spAutoFit/>
          </a:bodyPr>
          <a:lstStyle/>
          <a:p>
            <a:pPr algn="l">
              <a:lnSpc>
                <a:spcPct val="112000"/>
              </a:lnSpc>
              <a:spcBef>
                <a:spcPts val="0"/>
              </a:spcBef>
              <a:spcAft>
                <a:spcPts val="400"/>
              </a:spcAft>
            </a:pPr>
            <a:r>
              <a:rPr sz="1100" b="0">
                <a:solidFill>
                  <a:srgbClr val="94A3B8"/>
                </a:solidFill>
                <a:latin typeface="Calibri"/>
              </a:rPr>
              <a:t>Graduate the pilot to a paid plan; expand grade by grade.</a:t>
            </a:r>
          </a:p>
        </p:txBody>
      </p:sp>
      <p:sp>
        <p:nvSpPr>
          <p:cNvPr id="21" name="TextBox 20"/>
          <p:cNvSpPr txBox="1"/>
          <p:nvPr/>
        </p:nvSpPr>
        <p:spPr>
          <a:xfrm>
            <a:off x="822960" y="5074920"/>
            <a:ext cx="10698480" cy="457200"/>
          </a:xfrm>
          <a:prstGeom prst="rect">
            <a:avLst/>
          </a:prstGeom>
          <a:noFill/>
        </p:spPr>
        <p:txBody>
          <a:bodyPr wrap="square" anchor="t">
            <a:spAutoFit/>
          </a:bodyPr>
          <a:lstStyle/>
          <a:p>
            <a:pPr algn="ctr">
              <a:lnSpc>
                <a:spcPct val="100000"/>
              </a:lnSpc>
              <a:spcBef>
                <a:spcPts val="0"/>
              </a:spcBef>
              <a:spcAft>
                <a:spcPts val="400"/>
              </a:spcAft>
            </a:pPr>
            <a:r>
              <a:rPr sz="1250" b="0">
                <a:solidFill>
                  <a:srgbClr val="CBD5E1"/>
                </a:solidFill>
                <a:latin typeface="Calibri"/>
              </a:rPr>
              <a:t>The pilot is the close: once a school sees its own chapters built and checked, the decision makes itself.</a:t>
            </a:r>
          </a:p>
        </p:txBody>
      </p:sp>
      <p:pic>
        <p:nvPicPr>
          <p:cNvPr id="22" name="Picture 21" descr="mark.png"/>
          <p:cNvPicPr>
            <a:picLocks noChangeAspect="1"/>
          </p:cNvPicPr>
          <p:nvPr/>
        </p:nvPicPr>
        <p:blipFill>
          <a:blip r:embed="rId3"/>
          <a:stretch>
            <a:fillRect/>
          </a:stretch>
        </p:blipFill>
        <p:spPr>
          <a:xfrm>
            <a:off x="11140135" y="6199632"/>
            <a:ext cx="365760" cy="365760"/>
          </a:xfrm>
          <a:prstGeom prst="rect">
            <a:avLst/>
          </a:prstGeom>
        </p:spPr>
      </p:pic>
      <p:sp>
        <p:nvSpPr>
          <p:cNvPr id="23" name="TextBox 22"/>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507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mark.png"/>
          <p:cNvPicPr>
            <a:picLocks noChangeAspect="1"/>
          </p:cNvPicPr>
          <p:nvPr/>
        </p:nvPicPr>
        <p:blipFill>
          <a:blip r:embed="rId3"/>
          <a:stretch>
            <a:fillRect/>
          </a:stretch>
        </p:blipFill>
        <p:spPr>
          <a:xfrm>
            <a:off x="822960" y="777240"/>
            <a:ext cx="822960" cy="822960"/>
          </a:xfrm>
          <a:prstGeom prst="rect">
            <a:avLst/>
          </a:prstGeom>
        </p:spPr>
      </p:pic>
      <p:sp>
        <p:nvSpPr>
          <p:cNvPr id="4" name="TextBox 3"/>
          <p:cNvSpPr txBox="1"/>
          <p:nvPr/>
        </p:nvSpPr>
        <p:spPr>
          <a:xfrm>
            <a:off x="1828800" y="960120"/>
            <a:ext cx="7315200" cy="320040"/>
          </a:xfrm>
          <a:prstGeom prst="rect">
            <a:avLst/>
          </a:prstGeom>
          <a:noFill/>
        </p:spPr>
        <p:txBody>
          <a:bodyPr wrap="square" anchor="t">
            <a:spAutoFit/>
          </a:bodyPr>
          <a:lstStyle/>
          <a:p>
            <a:pPr algn="l">
              <a:lnSpc>
                <a:spcPct val="100000"/>
              </a:lnSpc>
              <a:spcBef>
                <a:spcPts val="0"/>
              </a:spcBef>
              <a:spcAft>
                <a:spcPts val="400"/>
              </a:spcAft>
            </a:pPr>
            <a:r>
              <a:rPr sz="1200" b="1">
                <a:solidFill>
                  <a:srgbClr val="64748B"/>
                </a:solidFill>
                <a:latin typeface="Calibri"/>
              </a:rPr>
              <a:t>BECOME A PARTNER</a:t>
            </a:r>
          </a:p>
        </p:txBody>
      </p:sp>
      <p:sp>
        <p:nvSpPr>
          <p:cNvPr id="5" name="TextBox 4"/>
          <p:cNvSpPr txBox="1"/>
          <p:nvPr/>
        </p:nvSpPr>
        <p:spPr>
          <a:xfrm>
            <a:off x="822960" y="2194560"/>
            <a:ext cx="10515600" cy="1463040"/>
          </a:xfrm>
          <a:prstGeom prst="rect">
            <a:avLst/>
          </a:prstGeom>
          <a:noFill/>
        </p:spPr>
        <p:txBody>
          <a:bodyPr wrap="square" anchor="t">
            <a:spAutoFit/>
          </a:bodyPr>
          <a:lstStyle/>
          <a:p>
            <a:pPr algn="l">
              <a:lnSpc>
                <a:spcPct val="103000"/>
              </a:lnSpc>
              <a:spcBef>
                <a:spcPts val="0"/>
              </a:spcBef>
              <a:spcAft>
                <a:spcPts val="400"/>
              </a:spcAft>
            </a:pPr>
            <a:r>
              <a:rPr sz="3400" b="1">
                <a:solidFill>
                  <a:srgbClr val="FFFFFF"/>
                </a:solidFill>
                <a:latin typeface="Calibri"/>
              </a:rPr>
              <a:t>Let's bring trustworthy AI</a:t>
            </a:r>
          </a:p>
          <a:p>
            <a:pPr algn="l">
              <a:lnSpc>
                <a:spcPct val="103000"/>
              </a:lnSpc>
              <a:spcBef>
                <a:spcPts val="0"/>
              </a:spcBef>
              <a:spcAft>
                <a:spcPts val="400"/>
              </a:spcAft>
            </a:pPr>
            <a:r>
              <a:rPr sz="3400" b="1">
                <a:solidFill>
                  <a:srgbClr val="818CF8"/>
                </a:solidFill>
                <a:latin typeface="Calibri"/>
              </a:rPr>
              <a:t>to schools together.</a:t>
            </a:r>
          </a:p>
        </p:txBody>
      </p:sp>
      <p:sp>
        <p:nvSpPr>
          <p:cNvPr id="6" name="TextBox 5"/>
          <p:cNvSpPr txBox="1"/>
          <p:nvPr/>
        </p:nvSpPr>
        <p:spPr>
          <a:xfrm>
            <a:off x="868680" y="3931920"/>
            <a:ext cx="9875520" cy="731520"/>
          </a:xfrm>
          <a:prstGeom prst="rect">
            <a:avLst/>
          </a:prstGeom>
          <a:noFill/>
        </p:spPr>
        <p:txBody>
          <a:bodyPr wrap="square" anchor="t">
            <a:spAutoFit/>
          </a:bodyPr>
          <a:lstStyle/>
          <a:p>
            <a:pPr algn="l">
              <a:lnSpc>
                <a:spcPct val="120000"/>
              </a:lnSpc>
              <a:spcBef>
                <a:spcPts val="0"/>
              </a:spcBef>
              <a:spcAft>
                <a:spcPts val="400"/>
              </a:spcAft>
            </a:pPr>
            <a:r>
              <a:rPr sz="1500" b="0">
                <a:solidFill>
                  <a:srgbClr val="94A3B8"/>
                </a:solidFill>
                <a:latin typeface="Calibri"/>
              </a:rPr>
              <a:t>Tell us your region and the schools you reach. We'll set up your demo tenant, certify your team, and hand you the kit - so you can start selling in weeks, not months.</a:t>
            </a:r>
          </a:p>
        </p:txBody>
      </p:sp>
      <p:sp>
        <p:nvSpPr>
          <p:cNvPr id="7" name="Rounded Rectangle 6"/>
          <p:cNvSpPr/>
          <p:nvPr/>
        </p:nvSpPr>
        <p:spPr>
          <a:xfrm>
            <a:off x="868680" y="5212080"/>
            <a:ext cx="4480560" cy="658368"/>
          </a:xfrm>
          <a:prstGeom prst="roundRect">
            <a:avLst>
              <a:gd name="adj" fmla="val 6000"/>
            </a:avLst>
          </a:prstGeom>
          <a:solidFill>
            <a:srgbClr val="6366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5212080"/>
            <a:ext cx="4480560" cy="658368"/>
          </a:xfrm>
          <a:prstGeom prst="rect">
            <a:avLst/>
          </a:prstGeom>
          <a:noFill/>
        </p:spPr>
        <p:txBody>
          <a:bodyPr wrap="square" anchor="ctr">
            <a:spAutoFit/>
          </a:bodyPr>
          <a:lstStyle/>
          <a:p>
            <a:pPr algn="ctr">
              <a:lnSpc>
                <a:spcPct val="100000"/>
              </a:lnSpc>
              <a:spcBef>
                <a:spcPts val="0"/>
              </a:spcBef>
              <a:spcAft>
                <a:spcPts val="400"/>
              </a:spcAft>
            </a:pPr>
            <a:r>
              <a:rPr sz="1400" b="1">
                <a:solidFill>
                  <a:srgbClr val="FFFFFF"/>
                </a:solidFill>
                <a:latin typeface="Calibri"/>
              </a:rPr>
              <a:t>Become a partner  ·  hello@lumanexus.tech</a:t>
            </a:r>
          </a:p>
        </p:txBody>
      </p:sp>
      <p:sp>
        <p:nvSpPr>
          <p:cNvPr id="9" name="TextBox 8"/>
          <p:cNvSpPr txBox="1"/>
          <p:nvPr/>
        </p:nvSpPr>
        <p:spPr>
          <a:xfrm>
            <a:off x="5577840" y="5230368"/>
            <a:ext cx="5486400" cy="640080"/>
          </a:xfrm>
          <a:prstGeom prst="rect">
            <a:avLst/>
          </a:prstGeom>
          <a:noFill/>
        </p:spPr>
        <p:txBody>
          <a:bodyPr wrap="square" anchor="ctr">
            <a:spAutoFit/>
          </a:bodyPr>
          <a:lstStyle/>
          <a:p>
            <a:pPr algn="l">
              <a:lnSpc>
                <a:spcPct val="100000"/>
              </a:lnSpc>
              <a:spcBef>
                <a:spcPts val="0"/>
              </a:spcBef>
              <a:spcAft>
                <a:spcPts val="400"/>
              </a:spcAft>
            </a:pPr>
            <a:r>
              <a:rPr sz="1300" b="1">
                <a:solidFill>
                  <a:srgbClr val="22D3EE"/>
                </a:solidFill>
                <a:latin typeface="Calibri"/>
              </a:rPr>
              <a:t>www.lumanexus.tech</a:t>
            </a:r>
          </a:p>
        </p:txBody>
      </p:sp>
      <p:pic>
        <p:nvPicPr>
          <p:cNvPr id="10" name="Picture 9" descr="mark.png"/>
          <p:cNvPicPr>
            <a:picLocks noChangeAspect="1"/>
          </p:cNvPicPr>
          <p:nvPr/>
        </p:nvPicPr>
        <p:blipFill>
          <a:blip r:embed="rId3"/>
          <a:stretch>
            <a:fillRect/>
          </a:stretch>
        </p:blipFill>
        <p:spPr>
          <a:xfrm>
            <a:off x="11140135" y="6199632"/>
            <a:ext cx="365760" cy="365760"/>
          </a:xfrm>
          <a:prstGeom prst="rect">
            <a:avLst/>
          </a:prstGeom>
        </p:spPr>
      </p:pic>
      <p:sp>
        <p:nvSpPr>
          <p:cNvPr id="11" name="TextBox 10"/>
          <p:cNvSpPr txBox="1"/>
          <p:nvPr/>
        </p:nvSpPr>
        <p:spPr>
          <a:xfrm>
            <a:off x="9448495" y="6254496"/>
            <a:ext cx="1645920" cy="320040"/>
          </a:xfrm>
          <a:prstGeom prst="rect">
            <a:avLst/>
          </a:prstGeom>
          <a:noFill/>
        </p:spPr>
        <p:txBody>
          <a:bodyPr wrap="square" anchor="t">
            <a:spAutoFit/>
          </a:bodyPr>
          <a:lstStyle/>
          <a:p>
            <a:pPr algn="r">
              <a:lnSpc>
                <a:spcPct val="100000"/>
              </a:lnSpc>
              <a:spcBef>
                <a:spcPts val="0"/>
              </a:spcBef>
              <a:spcAft>
                <a:spcPts val="400"/>
              </a:spcAft>
            </a:pPr>
            <a:r>
              <a:rPr sz="1000" b="1">
                <a:solidFill>
                  <a:srgbClr val="94A3B8"/>
                </a:solidFill>
                <a:latin typeface="Calibri"/>
              </a:rPr>
              <a:t>Polaris</a:t>
            </a:r>
            <a:r>
              <a:rPr sz="1000" b="0">
                <a:solidFill>
                  <a:srgbClr val="64748B"/>
                </a:solidFill>
                <a:latin typeface="Calibri"/>
              </a:rPr>
              <a:t>  ·  Partner Program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1307</Words>
  <Application>Microsoft Office PowerPoint</Application>
  <PresentationFormat>Widescreen</PresentationFormat>
  <Paragraphs>126</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user;Anas</dc:creator>
  <cp:keywords/>
  <cp:lastModifiedBy>Anas Ifthaquar PACE13115</cp:lastModifiedBy>
  <cp:revision>1</cp:revision>
  <dcterms:created xsi:type="dcterms:W3CDTF">2013-01-27T09:14:16Z</dcterms:created>
  <dcterms:modified xsi:type="dcterms:W3CDTF">2026-09-27T16:30:17Z</dcterms:modified>
  <cp:category/>
</cp:coreProperties>
</file>